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
  </p:sldMasterIdLst>
  <p:notesMasterIdLst>
    <p:notesMasterId r:id="rId28"/>
  </p:notesMasterIdLst>
  <p:handoutMasterIdLst>
    <p:handoutMasterId r:id="rId2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0" r:id="rId25"/>
    <p:sldId id="281" r:id="rId26"/>
    <p:sldId id="282" r:id="rId27"/>
  </p:sldIdLst>
  <p:sldSz cx="9144000" cy="6858000" type="screen4x3"/>
  <p:notesSz cx="6858000" cy="9144000"/>
  <p:embeddedFontLst>
    <p:embeddedFont>
      <p:font typeface="Showcard Gothic" pitchFamily="82" charset="0"/>
      <p:regular r:id="rId30"/>
    </p:embeddedFont>
    <p:embeddedFont>
      <p:font typeface="Segoe UI" pitchFamily="34" charset="0"/>
      <p:regular r:id="rId31"/>
      <p:bold r:id="rId32"/>
      <p:italic r:id="rId33"/>
      <p:boldItalic r:id="rId34"/>
    </p:embeddedFont>
    <p:embeddedFont>
      <p:font typeface="Perpetua" pitchFamily="18" charset="0"/>
      <p:regular r:id="rId35"/>
      <p:bold r:id="rId36"/>
      <p:italic r:id="rId37"/>
      <p:boldItalic r:id="rId38"/>
    </p:embeddedFont>
    <p:embeddedFont>
      <p:font typeface="Tw Cen MT Condensed Extra Bold" pitchFamily="34" charset="0"/>
      <p:regular r:id="rId39"/>
    </p:embeddedFont>
    <p:embeddedFont>
      <p:font typeface="Snap ITC" pitchFamily="82" charset="0"/>
      <p:regular r:id="rId40"/>
    </p:embeddedFont>
    <p:embeddedFont>
      <p:font typeface="Copperplate Gothic Bold" pitchFamily="34" charset="0"/>
      <p:regular r:id="rId41"/>
    </p:embeddedFont>
    <p:embeddedFont>
      <p:font typeface="Stencil" pitchFamily="82" charset="0"/>
      <p:regular r:id="rId42"/>
    </p:embeddedFont>
    <p:embeddedFont>
      <p:font typeface="Calibri"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50" autoAdjust="0"/>
  </p:normalViewPr>
  <p:slideViewPr>
    <p:cSldViewPr>
      <p:cViewPr>
        <p:scale>
          <a:sx n="86" d="100"/>
          <a:sy n="86" d="100"/>
        </p:scale>
        <p:origin x="-906" y="648"/>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4/14/2020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 xmlns:p14="http://schemas.microsoft.com/office/powerpoint/2010/main" val="92896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4/14/2020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 xmlns:p14="http://schemas.microsoft.com/office/powerpoint/2010/main" val="3217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86600"/>
            <a:ext cx="7772400" cy="860425"/>
          </a:xfrm>
        </p:spPr>
        <p:txBody>
          <a:bodyPr anchor="b" anchorCtr="0"/>
          <a:lstStyle>
            <a:lvl1pPr algn="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61600" y="6005400"/>
            <a:ext cx="7753800" cy="1752600"/>
          </a:xfrm>
        </p:spPr>
        <p:txBody>
          <a:bodyPr>
            <a:normAutofit/>
          </a:bodyPr>
          <a:lstStyle>
            <a:lvl1pPr marL="0" indent="0" algn="r">
              <a:buNone/>
              <a:defRPr sz="24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752600"/>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9"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5181600"/>
            <a:ext cx="3962400" cy="338138"/>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4196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0"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81200" y="1981200"/>
            <a:ext cx="6629400" cy="838200"/>
          </a:xfrm>
        </p:spPr>
        <p:txBody>
          <a:bodyPr>
            <a:normAutofit/>
          </a:bodyPr>
          <a:lstStyle>
            <a:lvl1pPr marL="57150" indent="0">
              <a:buFontTx/>
              <a:buNone/>
              <a:defRPr sz="2400" baseline="0"/>
            </a:lvl1pPr>
          </a:lstStyle>
          <a:p>
            <a:pPr lvl="0"/>
            <a:r>
              <a:rPr lang="en-US" smtClean="0"/>
              <a:t>Click to edit Master text styles</a:t>
            </a:r>
          </a:p>
        </p:txBody>
      </p:sp>
      <p:sp>
        <p:nvSpPr>
          <p:cNvPr id="10" name="Title 1"/>
          <p:cNvSpPr>
            <a:spLocks noGrp="1"/>
          </p:cNvSpPr>
          <p:nvPr>
            <p:ph type="title"/>
          </p:nvPr>
        </p:nvSpPr>
        <p:spPr>
          <a:xfrm>
            <a:off x="609600" y="762000"/>
            <a:ext cx="8229600" cy="639762"/>
          </a:xfrm>
        </p:spPr>
        <p:txBody>
          <a:bodyPr/>
          <a:lstStyle/>
          <a:p>
            <a:r>
              <a:rPr lang="en-US" smtClean="0"/>
              <a:t>Click to edit Master title style</a:t>
            </a:r>
            <a:endParaRPr lang="en-US" dirty="0"/>
          </a:p>
        </p:txBody>
      </p:sp>
      <p:sp>
        <p:nvSpPr>
          <p:cNvPr id="11" name="Text Placeholder 10"/>
          <p:cNvSpPr>
            <a:spLocks noGrp="1"/>
          </p:cNvSpPr>
          <p:nvPr>
            <p:ph type="body" sz="quarter" idx="13"/>
          </p:nvPr>
        </p:nvSpPr>
        <p:spPr>
          <a:xfrm>
            <a:off x="631200" y="12480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
        <p:nvSpPr>
          <p:cNvPr id="8"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7"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13" name="Straight Connector 12"/>
          <p:cNvCxnSpPr>
            <a:endCxn id="9" idx="3"/>
          </p:cNvCxnSpPr>
          <p:nvPr userDrawn="1"/>
        </p:nvCxnSpPr>
        <p:spPr>
          <a:xfrm rot="5400000">
            <a:off x="1650603" y="3303191"/>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963591" y="3809602"/>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15"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6" name="Slide Number Placeholder 5"/>
          <p:cNvSpPr>
            <a:spLocks noGrp="1"/>
          </p:cNvSpPr>
          <p:nvPr>
            <p:ph type="sldNum" sz="quarter" idx="1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655638"/>
            <a:ext cx="8229600" cy="6397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57" r:id="rId12"/>
  </p:sldLayoutIdLst>
  <p:transition/>
  <p:hf sldNum="0"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0" indent="0" algn="l" defTabSz="914400" rtl="0" eaLnBrk="1" latinLnBrk="0" hangingPunct="1">
        <a:lnSpc>
          <a:spcPct val="100000"/>
        </a:lnSpc>
        <a:spcBef>
          <a:spcPct val="20000"/>
        </a:spcBef>
        <a:buClr>
          <a:schemeClr val="tx2">
            <a:lumMod val="75000"/>
          </a:schemeClr>
        </a:buClr>
        <a:buSzPct val="70000"/>
        <a:buFont typeface="Arial" pitchFamily="34" charset="0"/>
        <a:buNone/>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2">
            <a:lumMod val="75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6400" y="4953000"/>
            <a:ext cx="3657600" cy="1752600"/>
          </a:xfrm>
        </p:spPr>
        <p:txBody>
          <a:bodyPr/>
          <a:lstStyle/>
          <a:p>
            <a:pPr algn="ctr"/>
            <a:r>
              <a:rPr lang="en-US" b="1" i="1" dirty="0" smtClean="0">
                <a:ln w="11430"/>
                <a:solidFill>
                  <a:schemeClr val="accent2">
                    <a:lumMod val="75000"/>
                  </a:schemeClr>
                </a:solidFill>
                <a:effectLst>
                  <a:outerShdw blurRad="80000" dist="40000" dir="5040000" algn="tl">
                    <a:srgbClr val="000000">
                      <a:alpha val="30000"/>
                    </a:srgbClr>
                  </a:outerShdw>
                </a:effectLst>
                <a:latin typeface="Showcard Gothic" pitchFamily="82" charset="0"/>
              </a:rPr>
              <a:t>DONE BY</a:t>
            </a:r>
          </a:p>
          <a:p>
            <a:pPr algn="ctr"/>
            <a:r>
              <a:rPr lang="en-US" b="1" i="1" dirty="0" smtClean="0">
                <a:ln w="11430"/>
                <a:solidFill>
                  <a:schemeClr val="accent2">
                    <a:lumMod val="75000"/>
                  </a:schemeClr>
                </a:solidFill>
                <a:effectLst>
                  <a:outerShdw blurRad="80000" dist="40000" dir="5040000" algn="tl">
                    <a:srgbClr val="000000">
                      <a:alpha val="30000"/>
                    </a:srgbClr>
                  </a:outerShdw>
                </a:effectLst>
                <a:latin typeface="Showcard Gothic" pitchFamily="82" charset="0"/>
              </a:rPr>
              <a:t> N K </a:t>
            </a:r>
            <a:r>
              <a:rPr lang="en-US" b="1" i="1" dirty="0" err="1" smtClean="0">
                <a:ln w="11430"/>
                <a:solidFill>
                  <a:schemeClr val="accent2">
                    <a:lumMod val="75000"/>
                  </a:schemeClr>
                </a:solidFill>
                <a:effectLst>
                  <a:outerShdw blurRad="80000" dist="40000" dir="5040000" algn="tl">
                    <a:srgbClr val="000000">
                      <a:alpha val="30000"/>
                    </a:srgbClr>
                  </a:outerShdw>
                </a:effectLst>
                <a:latin typeface="Showcard Gothic" pitchFamily="82" charset="0"/>
              </a:rPr>
              <a:t>Sinha</a:t>
            </a:r>
            <a:endParaRPr lang="en-US" b="1" i="1" dirty="0" smtClean="0">
              <a:ln w="11430"/>
              <a:solidFill>
                <a:schemeClr val="accent2">
                  <a:lumMod val="75000"/>
                </a:schemeClr>
              </a:solidFill>
              <a:effectLst>
                <a:outerShdw blurRad="80000" dist="40000" dir="5040000" algn="tl">
                  <a:srgbClr val="000000">
                    <a:alpha val="30000"/>
                  </a:srgbClr>
                </a:outerShdw>
              </a:effectLst>
              <a:latin typeface="Showcard Gothic" pitchFamily="82" charset="0"/>
            </a:endParaRPr>
          </a:p>
          <a:p>
            <a:pPr algn="ctr"/>
            <a:r>
              <a:rPr lang="en-US" b="1" i="1" smtClean="0">
                <a:ln w="11430"/>
                <a:solidFill>
                  <a:schemeClr val="accent2">
                    <a:lumMod val="75000"/>
                  </a:schemeClr>
                </a:solidFill>
                <a:effectLst>
                  <a:outerShdw blurRad="80000" dist="40000" dir="5040000" algn="tl">
                    <a:srgbClr val="000000">
                      <a:alpha val="30000"/>
                    </a:srgbClr>
                  </a:outerShdw>
                </a:effectLst>
                <a:latin typeface="Showcard Gothic" pitchFamily="82" charset="0"/>
              </a:rPr>
              <a:t>  </a:t>
            </a:r>
            <a:endParaRPr lang="en-US" dirty="0" smtClean="0">
              <a:solidFill>
                <a:schemeClr val="accent2">
                  <a:lumMod val="75000"/>
                </a:schemeClr>
              </a:solidFill>
              <a:latin typeface="Showcard Gothic" pitchFamily="82" charset="0"/>
            </a:endParaRPr>
          </a:p>
        </p:txBody>
      </p:sp>
      <p:sp>
        <p:nvSpPr>
          <p:cNvPr id="5" name="TextBox 4"/>
          <p:cNvSpPr txBox="1"/>
          <p:nvPr/>
        </p:nvSpPr>
        <p:spPr>
          <a:xfrm>
            <a:off x="5943600" y="6477000"/>
            <a:ext cx="2743200" cy="228600"/>
          </a:xfrm>
          <a:prstGeom prst="rect">
            <a:avLst/>
          </a:prstGeom>
        </p:spPr>
        <p:txBody>
          <a:bodyPr vert="horz" wrap="square" lIns="91440" tIns="45720" rIns="91440" bIns="45720" rtlCol="0" anchor="ctr">
            <a:noAutofit/>
          </a:bodyPr>
          <a:lstStyle/>
          <a:p>
            <a:pPr algn="r">
              <a:spcBef>
                <a:spcPct val="0"/>
              </a:spcBef>
            </a:pPr>
            <a:endParaRPr kumimoji="0" lang="en-US" sz="1600" b="1" i="0" u="sng" strike="noStrike" kern="1200" cap="none" spc="0" normalizeH="0" baseline="0" noProof="0" dirty="0" smtClean="0">
              <a:ln>
                <a:noFill/>
              </a:ln>
              <a:solidFill>
                <a:schemeClr val="bg2">
                  <a:lumMod val="50000"/>
                </a:schemeClr>
              </a:solidFill>
              <a:effectLst/>
              <a:uLnTx/>
              <a:uFillTx/>
              <a:latin typeface="Perpetua" pitchFamily="18" charset="0"/>
              <a:ea typeface="+mj-ea"/>
              <a:cs typeface="+mj-cs"/>
            </a:endParaRPr>
          </a:p>
        </p:txBody>
      </p:sp>
      <p:pic>
        <p:nvPicPr>
          <p:cNvPr id="7" name="Picture 2"/>
          <p:cNvPicPr>
            <a:picLocks noChangeAspect="1" noChangeArrowheads="1"/>
          </p:cNvPicPr>
          <p:nvPr/>
        </p:nvPicPr>
        <p:blipFill>
          <a:blip r:embed="rId2"/>
          <a:srcRect/>
          <a:stretch>
            <a:fillRect/>
          </a:stretch>
        </p:blipFill>
        <p:spPr bwMode="auto">
          <a:xfrm>
            <a:off x="152401" y="5562600"/>
            <a:ext cx="2239963" cy="1295400"/>
          </a:xfrm>
          <a:prstGeom prst="rect">
            <a:avLst/>
          </a:prstGeom>
          <a:noFill/>
          <a:ln w="9525">
            <a:noFill/>
            <a:miter lim="800000"/>
            <a:headEnd/>
            <a:tailEnd/>
          </a:ln>
          <a:effectLst/>
        </p:spPr>
      </p:pic>
      <p:sp>
        <p:nvSpPr>
          <p:cNvPr id="8" name="Rectangle 7"/>
          <p:cNvSpPr/>
          <p:nvPr/>
        </p:nvSpPr>
        <p:spPr>
          <a:xfrm>
            <a:off x="0" y="762000"/>
            <a:ext cx="9144000" cy="2677656"/>
          </a:xfrm>
          <a:prstGeom prst="rect">
            <a:avLst/>
          </a:prstGeom>
        </p:spPr>
        <p:txBody>
          <a:bodyPr wrap="square">
            <a:spAutoFit/>
          </a:bodyPr>
          <a:lstStyle/>
          <a:p>
            <a:pPr algn="ctr"/>
            <a:r>
              <a:rPr lang="en-US" sz="4800" b="1" dirty="0" smtClean="0">
                <a:solidFill>
                  <a:schemeClr val="tx1">
                    <a:lumMod val="95000"/>
                    <a:lumOff val="5000"/>
                  </a:schemeClr>
                </a:solidFill>
                <a:latin typeface="Tw Cen MT Condensed Extra Bold" pitchFamily="34" charset="0"/>
              </a:rPr>
              <a:t>CHAPTER - 1</a:t>
            </a:r>
            <a:r>
              <a:rPr lang="en-US" sz="3200" dirty="0" smtClean="0">
                <a:latin typeface="Snap ITC" pitchFamily="82" charset="0"/>
              </a:rPr>
              <a:t/>
            </a:r>
            <a:br>
              <a:rPr lang="en-US" sz="3200" dirty="0" smtClean="0">
                <a:latin typeface="Snap ITC" pitchFamily="82" charset="0"/>
              </a:rPr>
            </a:br>
            <a:r>
              <a:rPr lang="en-US" sz="3200" dirty="0" smtClean="0">
                <a:latin typeface="Snap ITC" pitchFamily="82" charset="0"/>
              </a:rPr>
              <a:t/>
            </a:r>
            <a:br>
              <a:rPr lang="en-US" sz="3200" dirty="0" smtClean="0">
                <a:latin typeface="Snap ITC" pitchFamily="82" charset="0"/>
              </a:rPr>
            </a:br>
            <a:r>
              <a:rPr lang="en-US" sz="3200" dirty="0" smtClean="0">
                <a:solidFill>
                  <a:schemeClr val="accent4">
                    <a:lumMod val="75000"/>
                  </a:schemeClr>
                </a:solidFill>
                <a:latin typeface="Copperplate Gothic Bold" pitchFamily="34" charset="0"/>
              </a:rPr>
              <a:t> </a:t>
            </a:r>
            <a:r>
              <a:rPr lang="en-US" sz="4400" dirty="0" smtClean="0">
                <a:solidFill>
                  <a:srgbClr val="FF0000"/>
                </a:solidFill>
                <a:latin typeface="Copperplate Gothic Bold" pitchFamily="34" charset="0"/>
              </a:rPr>
              <a:t>Matter In Our Surroundings</a:t>
            </a:r>
            <a:endParaRPr lang="en-US" sz="4400" dirty="0">
              <a:solidFill>
                <a:srgbClr val="FF0000"/>
              </a:solidFill>
              <a:latin typeface="Snap ITC" pitchFamily="82"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500"/>
                                        <p:tgtEl>
                                          <p:spTgt spid="3">
                                            <p:txEl>
                                              <p:pRg st="0" end="0"/>
                                            </p:txEl>
                                          </p:spTgt>
                                        </p:tgtEl>
                                      </p:cBhvr>
                                    </p:animEffect>
                                  </p:childTnLst>
                                </p:cTn>
                              </p:par>
                              <p:par>
                                <p:cTn id="15" presetID="18" presetClass="entr" presetSubtype="12"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nodePh="1">
                                  <p:stCondLst>
                                    <p:cond delay="0"/>
                                  </p:stCondLst>
                                  <p:endCondLst>
                                    <p:cond evt="begin" delay="0">
                                      <p:tn val="23"/>
                                    </p:cond>
                                  </p:end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strips(down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5126724" cy="523220"/>
          </a:xfrm>
          <a:prstGeom prst="rect">
            <a:avLst/>
          </a:prstGeom>
        </p:spPr>
        <p:txBody>
          <a:bodyPr wrap="none">
            <a:spAutoFit/>
          </a:bodyPr>
          <a:lstStyle/>
          <a:p>
            <a:r>
              <a:rPr lang="en-US" sz="2800" b="1" u="sng" dirty="0" smtClean="0">
                <a:solidFill>
                  <a:srgbClr val="FF3300"/>
                </a:solidFill>
                <a:latin typeface="Stencil" pitchFamily="82" charset="0"/>
              </a:rPr>
              <a:t>b) Properties of liquids :-</a:t>
            </a:r>
          </a:p>
        </p:txBody>
      </p:sp>
      <p:sp>
        <p:nvSpPr>
          <p:cNvPr id="3" name="Rectangle 2"/>
          <p:cNvSpPr/>
          <p:nvPr/>
        </p:nvSpPr>
        <p:spPr>
          <a:xfrm>
            <a:off x="0" y="1295400"/>
            <a:ext cx="9144000" cy="2677656"/>
          </a:xfrm>
          <a:prstGeom prst="rect">
            <a:avLst/>
          </a:prstGeom>
        </p:spPr>
        <p:txBody>
          <a:bodyPr wrap="square">
            <a:spAutoFit/>
          </a:bodyPr>
          <a:lstStyle/>
          <a:p>
            <a:pPr>
              <a:buFont typeface="Wingdings" pitchFamily="2" charset="2"/>
              <a:buChar char="Ø"/>
            </a:pPr>
            <a:r>
              <a:rPr lang="en-US" sz="2400" b="1" dirty="0" smtClean="0">
                <a:solidFill>
                  <a:srgbClr val="3333FF"/>
                </a:solidFill>
                <a:latin typeface="Tw Cen MT Condensed Extra Bold" pitchFamily="34" charset="0"/>
              </a:rPr>
              <a:t> Liquids have no definite shape but have fixed volume. Liquids take the    shape of the container.</a:t>
            </a:r>
          </a:p>
          <a:p>
            <a:pPr>
              <a:buFont typeface="Wingdings" pitchFamily="2" charset="2"/>
              <a:buChar char="Ø"/>
            </a:pPr>
            <a:r>
              <a:rPr lang="en-US" sz="2400" b="1" dirty="0" smtClean="0">
                <a:solidFill>
                  <a:srgbClr val="3333FF"/>
                </a:solidFill>
                <a:latin typeface="Tw Cen MT Condensed Extra Bold" pitchFamily="34" charset="0"/>
              </a:rPr>
              <a:t> The space between the particles is intermediate.</a:t>
            </a:r>
          </a:p>
          <a:p>
            <a:pPr>
              <a:buFont typeface="Wingdings" pitchFamily="2" charset="2"/>
              <a:buChar char="Ø"/>
            </a:pPr>
            <a:r>
              <a:rPr lang="en-US" sz="2400" b="1" dirty="0" smtClean="0">
                <a:solidFill>
                  <a:srgbClr val="3333FF"/>
                </a:solidFill>
                <a:latin typeface="Tw Cen MT Condensed Extra Bold" pitchFamily="34" charset="0"/>
              </a:rPr>
              <a:t> The force of attraction between the particles is intermediate.</a:t>
            </a:r>
          </a:p>
          <a:p>
            <a:pPr>
              <a:buFont typeface="Wingdings" pitchFamily="2" charset="2"/>
              <a:buChar char="Ø"/>
            </a:pPr>
            <a:r>
              <a:rPr lang="en-US" sz="2400" b="1" dirty="0" smtClean="0">
                <a:solidFill>
                  <a:srgbClr val="3333FF"/>
                </a:solidFill>
                <a:latin typeface="Tw Cen MT Condensed Extra Bold" pitchFamily="34" charset="0"/>
              </a:rPr>
              <a:t> The movement of the particles is intermediate.</a:t>
            </a:r>
          </a:p>
          <a:p>
            <a:pPr>
              <a:buFont typeface="Wingdings" pitchFamily="2" charset="2"/>
              <a:buChar char="Ø"/>
            </a:pPr>
            <a:r>
              <a:rPr lang="en-US" sz="2400" b="1" dirty="0" smtClean="0">
                <a:solidFill>
                  <a:srgbClr val="3333FF"/>
                </a:solidFill>
                <a:latin typeface="Tw Cen MT Condensed Extra Bold" pitchFamily="34" charset="0"/>
              </a:rPr>
              <a:t> They are less compressible. </a:t>
            </a:r>
          </a:p>
          <a:p>
            <a:pPr>
              <a:buFont typeface="Wingdings" pitchFamily="2" charset="2"/>
              <a:buChar char="Ø"/>
            </a:pPr>
            <a:r>
              <a:rPr lang="en-US" sz="2400" b="1" dirty="0" smtClean="0">
                <a:solidFill>
                  <a:srgbClr val="3333FF"/>
                </a:solidFill>
                <a:latin typeface="Tw Cen MT Condensed Extra Bold" pitchFamily="34" charset="0"/>
              </a:rPr>
              <a:t> Their rate of diffusion is more than solids</a:t>
            </a:r>
            <a:r>
              <a:rPr lang="en-US" b="1" dirty="0" smtClean="0">
                <a:solidFill>
                  <a:srgbClr val="3333FF"/>
                </a:solidFill>
              </a:rPr>
              <a:t>.</a:t>
            </a:r>
            <a:endParaRPr lang="en-US" dirty="0"/>
          </a:p>
        </p:txBody>
      </p:sp>
      <p:pic>
        <p:nvPicPr>
          <p:cNvPr id="3074" name="Picture 2"/>
          <p:cNvPicPr>
            <a:picLocks noChangeAspect="1" noChangeArrowheads="1"/>
          </p:cNvPicPr>
          <p:nvPr/>
        </p:nvPicPr>
        <p:blipFill>
          <a:blip r:embed="rId2"/>
          <a:srcRect/>
          <a:stretch>
            <a:fillRect/>
          </a:stretch>
        </p:blipFill>
        <p:spPr bwMode="auto">
          <a:xfrm>
            <a:off x="990600" y="3962400"/>
            <a:ext cx="4650377" cy="2286000"/>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checkerboard(across)">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ox(in)">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20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3074"/>
                                        </p:tgtEl>
                                        <p:attrNameLst>
                                          <p:attrName>style.visibility</p:attrName>
                                        </p:attrNameLst>
                                      </p:cBhvr>
                                      <p:to>
                                        <p:strVal val="visible"/>
                                      </p:to>
                                    </p:set>
                                    <p:anim calcmode="lin" valueType="num">
                                      <p:cBhvr>
                                        <p:cTn id="59" dur="1000" fill="hold"/>
                                        <p:tgtEl>
                                          <p:spTgt spid="3074"/>
                                        </p:tgtEl>
                                        <p:attrNameLst>
                                          <p:attrName>ppt_w</p:attrName>
                                        </p:attrNameLst>
                                      </p:cBhvr>
                                      <p:tavLst>
                                        <p:tav tm="0">
                                          <p:val>
                                            <p:strVal val="#ppt_w+.3"/>
                                          </p:val>
                                        </p:tav>
                                        <p:tav tm="100000">
                                          <p:val>
                                            <p:strVal val="#ppt_w"/>
                                          </p:val>
                                        </p:tav>
                                      </p:tavLst>
                                    </p:anim>
                                    <p:anim calcmode="lin" valueType="num">
                                      <p:cBhvr>
                                        <p:cTn id="60" dur="1000" fill="hold"/>
                                        <p:tgtEl>
                                          <p:spTgt spid="3074"/>
                                        </p:tgtEl>
                                        <p:attrNameLst>
                                          <p:attrName>ppt_h</p:attrName>
                                        </p:attrNameLst>
                                      </p:cBhvr>
                                      <p:tavLst>
                                        <p:tav tm="0">
                                          <p:val>
                                            <p:strVal val="#ppt_h"/>
                                          </p:val>
                                        </p:tav>
                                        <p:tav tm="100000">
                                          <p:val>
                                            <p:strVal val="#ppt_h"/>
                                          </p:val>
                                        </p:tav>
                                      </p:tavLst>
                                    </p:anim>
                                    <p:animEffect transition="in" filter="fade">
                                      <p:cBhvr>
                                        <p:cTn id="6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3477875"/>
          </a:xfrm>
          <a:prstGeom prst="rect">
            <a:avLst/>
          </a:prstGeom>
        </p:spPr>
        <p:txBody>
          <a:bodyPr wrap="square">
            <a:spAutoFit/>
          </a:bodyPr>
          <a:lstStyle/>
          <a:p>
            <a:r>
              <a:rPr lang="en-US" sz="2800" b="1" u="sng" dirty="0" smtClean="0">
                <a:solidFill>
                  <a:srgbClr val="FF3300"/>
                </a:solidFill>
                <a:latin typeface="Stencil" pitchFamily="82" charset="0"/>
              </a:rPr>
              <a:t>C) Properties of gases :-</a:t>
            </a:r>
          </a:p>
          <a:p>
            <a:pPr>
              <a:buFont typeface="Wingdings" pitchFamily="2" charset="2"/>
              <a:buChar char="Ø"/>
            </a:pPr>
            <a:endParaRPr lang="en-US" sz="2400" b="1" dirty="0" smtClean="0">
              <a:solidFill>
                <a:srgbClr val="3333FF"/>
              </a:solidFill>
              <a:latin typeface="Tw Cen MT Condensed Extra Bold" pitchFamily="34" charset="0"/>
            </a:endParaRPr>
          </a:p>
          <a:p>
            <a:pPr>
              <a:buFont typeface="Wingdings" pitchFamily="2" charset="2"/>
              <a:buChar char="Ø"/>
            </a:pPr>
            <a:r>
              <a:rPr lang="en-US" sz="2400" b="1" dirty="0" smtClean="0">
                <a:solidFill>
                  <a:srgbClr val="3333FF"/>
                </a:solidFill>
                <a:latin typeface="Tw Cen MT Condensed Extra Bold" pitchFamily="34" charset="0"/>
              </a:rPr>
              <a:t> Gases have no definite shape or fixed volume.  Gases occupy the whole space of the container.</a:t>
            </a:r>
          </a:p>
          <a:p>
            <a:pPr>
              <a:buFont typeface="Wingdings" pitchFamily="2" charset="2"/>
              <a:buChar char="Ø"/>
            </a:pPr>
            <a:r>
              <a:rPr lang="en-US" sz="2400" b="1" dirty="0" smtClean="0">
                <a:solidFill>
                  <a:srgbClr val="3333FF"/>
                </a:solidFill>
                <a:latin typeface="Tw Cen MT Condensed Extra Bold" pitchFamily="34" charset="0"/>
              </a:rPr>
              <a:t> The space between the particles is maximum.</a:t>
            </a:r>
          </a:p>
          <a:p>
            <a:pPr>
              <a:buFont typeface="Wingdings" pitchFamily="2" charset="2"/>
              <a:buChar char="Ø"/>
            </a:pPr>
            <a:r>
              <a:rPr lang="en-US" sz="2400" b="1" dirty="0" smtClean="0">
                <a:solidFill>
                  <a:srgbClr val="3333FF"/>
                </a:solidFill>
                <a:latin typeface="Tw Cen MT Condensed Extra Bold" pitchFamily="34" charset="0"/>
              </a:rPr>
              <a:t> The force of attraction between the particles is minimum.</a:t>
            </a:r>
          </a:p>
          <a:p>
            <a:pPr>
              <a:buFont typeface="Wingdings" pitchFamily="2" charset="2"/>
              <a:buChar char="Ø"/>
            </a:pPr>
            <a:r>
              <a:rPr lang="en-US" sz="2400" b="1" dirty="0" smtClean="0">
                <a:solidFill>
                  <a:srgbClr val="3333FF"/>
                </a:solidFill>
                <a:latin typeface="Tw Cen MT Condensed Extra Bold" pitchFamily="34" charset="0"/>
              </a:rPr>
              <a:t> The movement of the particles is maximum.</a:t>
            </a:r>
          </a:p>
          <a:p>
            <a:pPr>
              <a:buFont typeface="Wingdings" pitchFamily="2" charset="2"/>
              <a:buChar char="Ø"/>
            </a:pPr>
            <a:r>
              <a:rPr lang="en-US" sz="2400" b="1" dirty="0" smtClean="0">
                <a:solidFill>
                  <a:srgbClr val="3333FF"/>
                </a:solidFill>
                <a:latin typeface="Tw Cen MT Condensed Extra Bold" pitchFamily="34" charset="0"/>
              </a:rPr>
              <a:t> They are most compressible. </a:t>
            </a:r>
          </a:p>
          <a:p>
            <a:pPr>
              <a:buFont typeface="Wingdings" pitchFamily="2" charset="2"/>
              <a:buChar char="Ø"/>
            </a:pPr>
            <a:r>
              <a:rPr lang="en-US" sz="2400" b="1" dirty="0" smtClean="0">
                <a:solidFill>
                  <a:srgbClr val="3333FF"/>
                </a:solidFill>
                <a:latin typeface="Tw Cen MT Condensed Extra Bold" pitchFamily="34" charset="0"/>
              </a:rPr>
              <a:t> Their rate of diffusion is more than solids and liquids.</a:t>
            </a:r>
          </a:p>
        </p:txBody>
      </p:sp>
      <p:pic>
        <p:nvPicPr>
          <p:cNvPr id="3" name="Picture 6" descr="Picture%20001"/>
          <p:cNvPicPr>
            <a:picLocks noChangeAspect="1" noChangeArrowheads="1"/>
          </p:cNvPicPr>
          <p:nvPr/>
        </p:nvPicPr>
        <p:blipFill>
          <a:blip r:embed="rId2"/>
          <a:srcRect/>
          <a:stretch>
            <a:fillRect/>
          </a:stretch>
        </p:blipFill>
        <p:spPr bwMode="auto">
          <a:xfrm>
            <a:off x="1066800" y="4038600"/>
            <a:ext cx="4572000" cy="2242398"/>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
                                        <p:tgtEl>
                                          <p:spTgt spid="2">
                                            <p:txEl>
                                              <p:pRg st="2" end="2"/>
                                            </p:txEl>
                                          </p:spTgt>
                                        </p:tgtEl>
                                      </p:cBhvr>
                                    </p:animEffect>
                                    <p:anim calcmode="lin" valueType="num">
                                      <p:cBhvr>
                                        <p:cTn id="26"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barn(outVertical)">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5"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blinds(vertical)">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p:cTn id="44" dur="500" decel="50000" fill="hold">
                                          <p:stCondLst>
                                            <p:cond delay="0"/>
                                          </p:stCondLst>
                                        </p:cTn>
                                        <p:tgtEl>
                                          <p:spTgt spid="2">
                                            <p:txEl>
                                              <p:pRg st="5" end="5"/>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2">
                                            <p:txEl>
                                              <p:pRg st="5" end="5"/>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
                                            <p:txEl>
                                              <p:pRg st="5" end="5"/>
                                            </p:txEl>
                                          </p:spTgt>
                                        </p:tgtEl>
                                        <p:attrNameLst>
                                          <p:attrName>ppt_w</p:attrName>
                                        </p:attrNameLst>
                                      </p:cBhvr>
                                      <p:tavLst>
                                        <p:tav tm="0">
                                          <p:val>
                                            <p:strVal val="#ppt_w*.05"/>
                                          </p:val>
                                        </p:tav>
                                        <p:tav tm="100000">
                                          <p:val>
                                            <p:strVal val="#ppt_w"/>
                                          </p:val>
                                        </p:tav>
                                      </p:tavLst>
                                    </p:anim>
                                    <p:anim calcmode="lin" valueType="num">
                                      <p:cBhvr>
                                        <p:cTn id="47" dur="1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
                                            <p:txEl>
                                              <p:pRg st="5" end="5"/>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
                                            <p:txEl>
                                              <p:pRg st="5" end="5"/>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
                                            <p:txEl>
                                              <p:pRg st="5" end="5"/>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 calcmode="lin" valueType="num">
                                      <p:cBhvr>
                                        <p:cTn id="56" dur="10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2">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p:cTn id="63"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54" presetClass="entr" presetSubtype="0" accel="100000"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500" fill="hold"/>
                                        <p:tgtEl>
                                          <p:spTgt spid="3"/>
                                        </p:tgtEl>
                                        <p:attrNameLst>
                                          <p:attrName>ppt_w</p:attrName>
                                        </p:attrNameLst>
                                      </p:cBhvr>
                                      <p:tavLst>
                                        <p:tav tm="0">
                                          <p:val>
                                            <p:strVal val="#ppt_w*0.05"/>
                                          </p:val>
                                        </p:tav>
                                        <p:tav tm="100000">
                                          <p:val>
                                            <p:strVal val="#ppt_w"/>
                                          </p:val>
                                        </p:tav>
                                      </p:tavLst>
                                    </p:anim>
                                    <p:anim calcmode="lin" valueType="num">
                                      <p:cBhvr>
                                        <p:cTn id="70" dur="500" fill="hold"/>
                                        <p:tgtEl>
                                          <p:spTgt spid="3"/>
                                        </p:tgtEl>
                                        <p:attrNameLst>
                                          <p:attrName>ppt_h</p:attrName>
                                        </p:attrNameLst>
                                      </p:cBhvr>
                                      <p:tavLst>
                                        <p:tav tm="0">
                                          <p:val>
                                            <p:strVal val="#ppt_h"/>
                                          </p:val>
                                        </p:tav>
                                        <p:tav tm="100000">
                                          <p:val>
                                            <p:strVal val="#ppt_h"/>
                                          </p:val>
                                        </p:tav>
                                      </p:tavLst>
                                    </p:anim>
                                    <p:anim calcmode="lin" valueType="num">
                                      <p:cBhvr>
                                        <p:cTn id="71" dur="500" fill="hold"/>
                                        <p:tgtEl>
                                          <p:spTgt spid="3"/>
                                        </p:tgtEl>
                                        <p:attrNameLst>
                                          <p:attrName>ppt_x</p:attrName>
                                        </p:attrNameLst>
                                      </p:cBhvr>
                                      <p:tavLst>
                                        <p:tav tm="0">
                                          <p:val>
                                            <p:strVal val="#ppt_x-.2"/>
                                          </p:val>
                                        </p:tav>
                                        <p:tav tm="100000">
                                          <p:val>
                                            <p:strVal val="#ppt_x"/>
                                          </p:val>
                                        </p:tav>
                                      </p:tavLst>
                                    </p:anim>
                                    <p:anim calcmode="lin" valueType="num">
                                      <p:cBhvr>
                                        <p:cTn id="72" dur="500" fill="hold"/>
                                        <p:tgtEl>
                                          <p:spTgt spid="3"/>
                                        </p:tgtEl>
                                        <p:attrNameLst>
                                          <p:attrName>ppt_y</p:attrName>
                                        </p:attrNameLst>
                                      </p:cBhvr>
                                      <p:tavLst>
                                        <p:tav tm="0">
                                          <p:val>
                                            <p:strVal val="#ppt_y"/>
                                          </p:val>
                                        </p:tav>
                                        <p:tav tm="100000">
                                          <p:val>
                                            <p:strVal val="#ppt_y"/>
                                          </p:val>
                                        </p:tav>
                                      </p:tavLst>
                                    </p:anim>
                                    <p:animEffect transition="in" filter="fade">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solid-liquid-gas"/>
          <p:cNvPicPr>
            <a:picLocks noChangeAspect="1" noChangeArrowheads="1"/>
          </p:cNvPicPr>
          <p:nvPr/>
        </p:nvPicPr>
        <p:blipFill>
          <a:blip r:embed="rId2"/>
          <a:srcRect/>
          <a:stretch>
            <a:fillRect/>
          </a:stretch>
        </p:blipFill>
        <p:spPr bwMode="auto">
          <a:xfrm>
            <a:off x="4876800" y="838200"/>
            <a:ext cx="3463636" cy="5334000"/>
          </a:xfrm>
          <a:prstGeom prst="rect">
            <a:avLst/>
          </a:prstGeom>
          <a:noFill/>
          <a:ln w="9525">
            <a:noFill/>
            <a:miter lim="800000"/>
            <a:headEnd/>
            <a:tailEnd/>
          </a:ln>
        </p:spPr>
      </p:pic>
      <p:pic>
        <p:nvPicPr>
          <p:cNvPr id="3" name="Picture 8" descr="fg0-7645-5430-1_0201"/>
          <p:cNvPicPr>
            <a:picLocks noChangeAspect="1" noChangeArrowheads="1"/>
          </p:cNvPicPr>
          <p:nvPr/>
        </p:nvPicPr>
        <p:blipFill>
          <a:blip r:embed="rId3"/>
          <a:srcRect/>
          <a:stretch>
            <a:fillRect/>
          </a:stretch>
        </p:blipFill>
        <p:spPr bwMode="auto">
          <a:xfrm>
            <a:off x="609600" y="838200"/>
            <a:ext cx="4024313" cy="1905000"/>
          </a:xfrm>
          <a:prstGeom prst="rect">
            <a:avLst/>
          </a:prstGeom>
          <a:noFill/>
          <a:ln w="9525">
            <a:noFill/>
            <a:miter lim="800000"/>
            <a:headEnd/>
            <a:tailEnd/>
          </a:ln>
        </p:spPr>
      </p:pic>
      <p:pic>
        <p:nvPicPr>
          <p:cNvPr id="4" name="Picture 10" descr="3"/>
          <p:cNvPicPr>
            <a:picLocks noChangeAspect="1" noChangeArrowheads="1"/>
          </p:cNvPicPr>
          <p:nvPr/>
        </p:nvPicPr>
        <p:blipFill>
          <a:blip r:embed="rId4"/>
          <a:srcRect/>
          <a:stretch>
            <a:fillRect/>
          </a:stretch>
        </p:blipFill>
        <p:spPr bwMode="auto">
          <a:xfrm>
            <a:off x="609600" y="2895600"/>
            <a:ext cx="3962400" cy="3301603"/>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3980577" cy="523220"/>
          </a:xfrm>
          <a:prstGeom prst="rect">
            <a:avLst/>
          </a:prstGeom>
        </p:spPr>
        <p:txBody>
          <a:bodyPr wrap="none">
            <a:spAutoFit/>
          </a:bodyPr>
          <a:lstStyle/>
          <a:p>
            <a:r>
              <a:rPr lang="en-US" sz="2800" b="1" u="sng" dirty="0" smtClean="0">
                <a:solidFill>
                  <a:srgbClr val="FF3300"/>
                </a:solidFill>
                <a:latin typeface="Stencil" pitchFamily="82" charset="0"/>
                <a:cs typeface="Times New Roman" pitchFamily="18" charset="0"/>
              </a:rPr>
              <a:t>4) Change of state :-</a:t>
            </a:r>
            <a:endParaRPr lang="en-US" sz="2800" u="sng" dirty="0">
              <a:latin typeface="Stencil" pitchFamily="82" charset="0"/>
            </a:endParaRPr>
          </a:p>
        </p:txBody>
      </p:sp>
      <p:sp>
        <p:nvSpPr>
          <p:cNvPr id="3" name="Rectangle 2"/>
          <p:cNvSpPr/>
          <p:nvPr/>
        </p:nvSpPr>
        <p:spPr>
          <a:xfrm>
            <a:off x="0" y="1143000"/>
            <a:ext cx="9144000" cy="2677656"/>
          </a:xfrm>
          <a:prstGeom prst="rect">
            <a:avLst/>
          </a:prstGeom>
        </p:spPr>
        <p:txBody>
          <a:bodyPr wrap="square">
            <a:spAutoFit/>
          </a:bodyPr>
          <a:lstStyle/>
          <a:p>
            <a:r>
              <a:rPr lang="en-US" sz="2400" b="1" dirty="0" smtClean="0">
                <a:solidFill>
                  <a:srgbClr val="0000FF"/>
                </a:solidFill>
                <a:latin typeface="Tw Cen MT Condensed Extra Bold" pitchFamily="34" charset="0"/>
              </a:rPr>
              <a:t> </a:t>
            </a:r>
            <a:r>
              <a:rPr lang="en-US" sz="2400" b="1" dirty="0" smtClean="0">
                <a:solidFill>
                  <a:srgbClr val="3333FF"/>
                </a:solidFill>
                <a:latin typeface="Tw Cen MT Condensed Extra Bold" pitchFamily="34" charset="0"/>
              </a:rPr>
              <a:t>When a solid is heated it changes into liquid. When a liquid is heated it changes into gas.</a:t>
            </a:r>
          </a:p>
          <a:p>
            <a:r>
              <a:rPr lang="en-US" sz="2400" b="1" dirty="0" smtClean="0">
                <a:solidFill>
                  <a:srgbClr val="3333FF"/>
                </a:solidFill>
                <a:latin typeface="Tw Cen MT Condensed Extra Bold" pitchFamily="34" charset="0"/>
              </a:rPr>
              <a:t>     When a gas is cooled it changes to liquid. When a liquid is cooled it changes into solid.</a:t>
            </a:r>
          </a:p>
          <a:p>
            <a:r>
              <a:rPr lang="en-US" sz="2400" b="1" dirty="0" smtClean="0">
                <a:solidFill>
                  <a:srgbClr val="3333FF"/>
                </a:solidFill>
                <a:latin typeface="Tw Cen MT Condensed Extra Bold" pitchFamily="34" charset="0"/>
              </a:rPr>
              <a:t>  E.g.:- If ice is heated it changes into water. If water is heated it changes into steam. If steam is cooled it changes into water. If water is cooled it changes into ice. </a:t>
            </a:r>
            <a:endParaRPr lang="en-US" sz="2400" dirty="0">
              <a:latin typeface="Tw Cen MT Condensed Extra Bold" pitchFamily="34" charset="0"/>
            </a:endParaRPr>
          </a:p>
        </p:txBody>
      </p:sp>
      <p:pic>
        <p:nvPicPr>
          <p:cNvPr id="4098" name="Picture 2" descr="C:\Users\alok\Desktop\gggggggg.JPG"/>
          <p:cNvPicPr>
            <a:picLocks noChangeAspect="1" noChangeArrowheads="1"/>
          </p:cNvPicPr>
          <p:nvPr/>
        </p:nvPicPr>
        <p:blipFill>
          <a:blip r:embed="rId2"/>
          <a:srcRect/>
          <a:stretch>
            <a:fillRect/>
          </a:stretch>
        </p:blipFill>
        <p:spPr bwMode="auto">
          <a:xfrm>
            <a:off x="990600" y="4343400"/>
            <a:ext cx="6686550" cy="561975"/>
          </a:xfrm>
          <a:prstGeom prst="rect">
            <a:avLst/>
          </a:prstGeom>
          <a:noFill/>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dissolve">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edge">
                                      <p:cBhvr>
                                        <p:cTn id="38" dur="2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p:cTn id="43" dur="1000" fill="hold"/>
                                        <p:tgtEl>
                                          <p:spTgt spid="4098"/>
                                        </p:tgtEl>
                                        <p:attrNameLst>
                                          <p:attrName>ppt_w</p:attrName>
                                        </p:attrNameLst>
                                      </p:cBhvr>
                                      <p:tavLst>
                                        <p:tav tm="0">
                                          <p:val>
                                            <p:strVal val="#ppt_w*0.70"/>
                                          </p:val>
                                        </p:tav>
                                        <p:tav tm="100000">
                                          <p:val>
                                            <p:strVal val="#ppt_w"/>
                                          </p:val>
                                        </p:tav>
                                      </p:tavLst>
                                    </p:anim>
                                    <p:anim calcmode="lin" valueType="num">
                                      <p:cBhvr>
                                        <p:cTn id="44" dur="1000" fill="hold"/>
                                        <p:tgtEl>
                                          <p:spTgt spid="4098"/>
                                        </p:tgtEl>
                                        <p:attrNameLst>
                                          <p:attrName>ppt_h</p:attrName>
                                        </p:attrNameLst>
                                      </p:cBhvr>
                                      <p:tavLst>
                                        <p:tav tm="0">
                                          <p:val>
                                            <p:strVal val="#ppt_h"/>
                                          </p:val>
                                        </p:tav>
                                        <p:tav tm="100000">
                                          <p:val>
                                            <p:strVal val="#ppt_h"/>
                                          </p:val>
                                        </p:tav>
                                      </p:tavLst>
                                    </p:anim>
                                    <p:animEffect transition="in" filter="fade">
                                      <p:cBhvr>
                                        <p:cTn id="4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particlearrangementstates"/>
          <p:cNvPicPr>
            <a:picLocks noChangeAspect="1" noChangeArrowheads="1"/>
          </p:cNvPicPr>
          <p:nvPr/>
        </p:nvPicPr>
        <p:blipFill>
          <a:blip r:embed="rId2"/>
          <a:srcRect/>
          <a:stretch>
            <a:fillRect/>
          </a:stretch>
        </p:blipFill>
        <p:spPr bwMode="auto">
          <a:xfrm>
            <a:off x="0" y="1600200"/>
            <a:ext cx="9144000" cy="33528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3908762"/>
          </a:xfrm>
          <a:prstGeom prst="rect">
            <a:avLst/>
          </a:prstGeom>
        </p:spPr>
        <p:txBody>
          <a:bodyPr wrap="square">
            <a:spAutoFit/>
          </a:bodyPr>
          <a:lstStyle/>
          <a:p>
            <a:r>
              <a:rPr lang="en-US" sz="2800" b="1" u="sng" dirty="0" smtClean="0">
                <a:solidFill>
                  <a:srgbClr val="FF3300"/>
                </a:solidFill>
                <a:latin typeface="Stencil" pitchFamily="82" charset="0"/>
              </a:rPr>
              <a:t>a) Melting (Fusion) :-</a:t>
            </a:r>
            <a:r>
              <a:rPr lang="en-US" sz="2800" b="1" u="sng" dirty="0" smtClean="0">
                <a:latin typeface="Stencil" pitchFamily="82" charset="0"/>
              </a:rPr>
              <a:t> </a:t>
            </a:r>
          </a:p>
          <a:p>
            <a:r>
              <a:rPr lang="en-US" sz="2400" b="1" dirty="0" smtClean="0">
                <a:latin typeface="Tw Cen MT Condensed Extra Bold" pitchFamily="34" charset="0"/>
              </a:rPr>
              <a:t>    </a:t>
            </a:r>
            <a:r>
              <a:rPr lang="en-US" sz="2400" b="1" dirty="0" smtClean="0">
                <a:solidFill>
                  <a:srgbClr val="3333FF"/>
                </a:solidFill>
                <a:latin typeface="Tw Cen MT Condensed Extra Bold" pitchFamily="34" charset="0"/>
              </a:rPr>
              <a:t>When a solid is heated, the particles begin to vibrate with greater speed and begin to move more freely. Then at a particular temperature the solid melts and changes into liquid. The process of melting is also known as fusion.</a:t>
            </a:r>
          </a:p>
          <a:p>
            <a:r>
              <a:rPr lang="en-US" sz="2400" b="1" dirty="0" smtClean="0">
                <a:solidFill>
                  <a:srgbClr val="3333FF"/>
                </a:solidFill>
                <a:latin typeface="Tw Cen MT Condensed Extra Bold" pitchFamily="34" charset="0"/>
              </a:rPr>
              <a:t>   The temperature at which a solid melts is called its melting point. The melting point of ice is 0</a:t>
            </a:r>
            <a:r>
              <a:rPr lang="en-US" sz="2400" b="1" baseline="30000" dirty="0" smtClean="0">
                <a:solidFill>
                  <a:srgbClr val="3333FF"/>
                </a:solidFill>
                <a:latin typeface="Tw Cen MT Condensed Extra Bold" pitchFamily="34" charset="0"/>
              </a:rPr>
              <a:t>0</a:t>
            </a:r>
            <a:r>
              <a:rPr lang="en-US" sz="2400" b="1" dirty="0" smtClean="0">
                <a:solidFill>
                  <a:srgbClr val="3333FF"/>
                </a:solidFill>
                <a:latin typeface="Tw Cen MT Condensed Extra Bold" pitchFamily="34" charset="0"/>
              </a:rPr>
              <a:t>C or 273 K. </a:t>
            </a:r>
          </a:p>
          <a:p>
            <a:r>
              <a:rPr lang="en-US" sz="2800" b="1" u="sng" dirty="0" smtClean="0">
                <a:solidFill>
                  <a:srgbClr val="FF3300"/>
                </a:solidFill>
                <a:latin typeface="Stencil" pitchFamily="82" charset="0"/>
              </a:rPr>
              <a:t>Latent heat of fusion :-</a:t>
            </a:r>
          </a:p>
          <a:p>
            <a:r>
              <a:rPr lang="en-US" b="1" dirty="0" smtClean="0"/>
              <a:t> </a:t>
            </a:r>
            <a:r>
              <a:rPr lang="en-US" sz="2400" b="1" dirty="0" smtClean="0">
                <a:latin typeface="Tw Cen MT Condensed Extra Bold" pitchFamily="34" charset="0"/>
              </a:rPr>
              <a:t>  </a:t>
            </a:r>
            <a:r>
              <a:rPr lang="en-US" sz="2400" b="1" dirty="0" smtClean="0">
                <a:solidFill>
                  <a:srgbClr val="3333FF"/>
                </a:solidFill>
                <a:latin typeface="Tw Cen MT Condensed Extra Bold" pitchFamily="34" charset="0"/>
              </a:rPr>
              <a:t>The amount of heat energy required to change 1kg of a solid into liquid at atmospheric pressure at its melting point is called the</a:t>
            </a:r>
            <a:r>
              <a:rPr lang="en-US" sz="2400" b="1" dirty="0" smtClean="0">
                <a:solidFill>
                  <a:srgbClr val="0000FF"/>
                </a:solidFill>
                <a:latin typeface="Tw Cen MT Condensed Extra Bold" pitchFamily="34" charset="0"/>
              </a:rPr>
              <a:t> </a:t>
            </a:r>
            <a:r>
              <a:rPr lang="en-US" sz="2400" b="1" dirty="0" smtClean="0">
                <a:solidFill>
                  <a:srgbClr val="FF3300"/>
                </a:solidFill>
                <a:latin typeface="Tw Cen MT Condensed Extra Bold" pitchFamily="34" charset="0"/>
              </a:rPr>
              <a:t>latent heat of fusion.</a:t>
            </a:r>
          </a:p>
        </p:txBody>
      </p:sp>
      <p:pic>
        <p:nvPicPr>
          <p:cNvPr id="3" name="Picture 10" descr="ice-melting-in-water-with-thermometer-at-zero-degrees-Celsius-AJHD"/>
          <p:cNvPicPr>
            <a:picLocks noChangeAspect="1" noChangeArrowheads="1"/>
          </p:cNvPicPr>
          <p:nvPr/>
        </p:nvPicPr>
        <p:blipFill>
          <a:blip r:embed="rId2" cstate="print"/>
          <a:srcRect/>
          <a:stretch>
            <a:fillRect/>
          </a:stretch>
        </p:blipFill>
        <p:spPr bwMode="auto">
          <a:xfrm>
            <a:off x="2362200" y="4267200"/>
            <a:ext cx="2590800" cy="2226469"/>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3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6" dur="3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slide(fromBottom)">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down)">
                                      <p:cBhvr>
                                        <p:cTn id="36" dur="580">
                                          <p:stCondLst>
                                            <p:cond delay="0"/>
                                          </p:stCondLst>
                                        </p:cTn>
                                        <p:tgtEl>
                                          <p:spTgt spid="2">
                                            <p:txEl>
                                              <p:pRg st="3" end="3"/>
                                            </p:txEl>
                                          </p:spTgt>
                                        </p:tgtEl>
                                      </p:cBhvr>
                                    </p:animEffect>
                                    <p:anim calcmode="lin" valueType="num">
                                      <p:cBhvr>
                                        <p:cTn id="37"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xEl>
                                              <p:pRg st="3" end="3"/>
                                            </p:txEl>
                                          </p:spTgt>
                                        </p:tgtEl>
                                      </p:cBhvr>
                                      <p:to x="100000" y="60000"/>
                                    </p:animScale>
                                    <p:animScale>
                                      <p:cBhvr>
                                        <p:cTn id="43" dur="166" decel="50000">
                                          <p:stCondLst>
                                            <p:cond delay="676"/>
                                          </p:stCondLst>
                                        </p:cTn>
                                        <p:tgtEl>
                                          <p:spTgt spid="2">
                                            <p:txEl>
                                              <p:pRg st="3" end="3"/>
                                            </p:txEl>
                                          </p:spTgt>
                                        </p:tgtEl>
                                      </p:cBhvr>
                                      <p:to x="100000" y="100000"/>
                                    </p:animScale>
                                    <p:animScale>
                                      <p:cBhvr>
                                        <p:cTn id="44" dur="26">
                                          <p:stCondLst>
                                            <p:cond delay="1312"/>
                                          </p:stCondLst>
                                        </p:cTn>
                                        <p:tgtEl>
                                          <p:spTgt spid="2">
                                            <p:txEl>
                                              <p:pRg st="3" end="3"/>
                                            </p:txEl>
                                          </p:spTgt>
                                        </p:tgtEl>
                                      </p:cBhvr>
                                      <p:to x="100000" y="80000"/>
                                    </p:animScale>
                                    <p:animScale>
                                      <p:cBhvr>
                                        <p:cTn id="45" dur="166" decel="50000">
                                          <p:stCondLst>
                                            <p:cond delay="1338"/>
                                          </p:stCondLst>
                                        </p:cTn>
                                        <p:tgtEl>
                                          <p:spTgt spid="2">
                                            <p:txEl>
                                              <p:pRg st="3" end="3"/>
                                            </p:txEl>
                                          </p:spTgt>
                                        </p:tgtEl>
                                      </p:cBhvr>
                                      <p:to x="100000" y="100000"/>
                                    </p:animScale>
                                    <p:animScale>
                                      <p:cBhvr>
                                        <p:cTn id="46" dur="26">
                                          <p:stCondLst>
                                            <p:cond delay="1642"/>
                                          </p:stCondLst>
                                        </p:cTn>
                                        <p:tgtEl>
                                          <p:spTgt spid="2">
                                            <p:txEl>
                                              <p:pRg st="3" end="3"/>
                                            </p:txEl>
                                          </p:spTgt>
                                        </p:tgtEl>
                                      </p:cBhvr>
                                      <p:to x="100000" y="90000"/>
                                    </p:animScale>
                                    <p:animScale>
                                      <p:cBhvr>
                                        <p:cTn id="47" dur="166" decel="50000">
                                          <p:stCondLst>
                                            <p:cond delay="1668"/>
                                          </p:stCondLst>
                                        </p:cTn>
                                        <p:tgtEl>
                                          <p:spTgt spid="2">
                                            <p:txEl>
                                              <p:pRg st="3" end="3"/>
                                            </p:txEl>
                                          </p:spTgt>
                                        </p:tgtEl>
                                      </p:cBhvr>
                                      <p:to x="100000" y="100000"/>
                                    </p:animScale>
                                    <p:animScale>
                                      <p:cBhvr>
                                        <p:cTn id="48" dur="26">
                                          <p:stCondLst>
                                            <p:cond delay="1808"/>
                                          </p:stCondLst>
                                        </p:cTn>
                                        <p:tgtEl>
                                          <p:spTgt spid="2">
                                            <p:txEl>
                                              <p:pRg st="3" end="3"/>
                                            </p:txEl>
                                          </p:spTgt>
                                        </p:tgtEl>
                                      </p:cBhvr>
                                      <p:to x="100000" y="95000"/>
                                    </p:animScale>
                                    <p:animScale>
                                      <p:cBhvr>
                                        <p:cTn id="49" dur="166" decel="50000">
                                          <p:stCondLst>
                                            <p:cond delay="1834"/>
                                          </p:stCondLst>
                                        </p:cTn>
                                        <p:tgtEl>
                                          <p:spTgt spid="2">
                                            <p:txEl>
                                              <p:pRg st="3" end="3"/>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2">
                                            <p:txEl>
                                              <p:pRg st="4" end="4"/>
                                            </p:txEl>
                                          </p:spTgt>
                                        </p:tgtEl>
                                        <p:attrNameLst>
                                          <p:attrName>style.visibility</p:attrName>
                                        </p:attrNameLst>
                                      </p:cBhvr>
                                      <p:to>
                                        <p:strVal val="visible"/>
                                      </p:to>
                                    </p:set>
                                    <p:anim calcmode="lin" valueType="num">
                                      <p:cBhvr>
                                        <p:cTn id="54" dur="500" fill="hold"/>
                                        <p:tgtEl>
                                          <p:spTgt spid="2">
                                            <p:txEl>
                                              <p:pRg st="4" end="4"/>
                                            </p:txEl>
                                          </p:spTgt>
                                        </p:tgtEl>
                                        <p:attrNameLst>
                                          <p:attrName>ppt_w</p:attrName>
                                        </p:attrNameLst>
                                      </p:cBhvr>
                                      <p:tavLst>
                                        <p:tav tm="0">
                                          <p:val>
                                            <p:strVal val="4/3*#ppt_w"/>
                                          </p:val>
                                        </p:tav>
                                        <p:tav tm="100000">
                                          <p:val>
                                            <p:strVal val="#ppt_w"/>
                                          </p:val>
                                        </p:tav>
                                      </p:tavLst>
                                    </p:anim>
                                    <p:anim calcmode="lin" valueType="num">
                                      <p:cBhvr>
                                        <p:cTn id="55" dur="500" fill="hold"/>
                                        <p:tgtEl>
                                          <p:spTgt spid="2">
                                            <p:txEl>
                                              <p:pRg st="4" end="4"/>
                                            </p:txEl>
                                          </p:spTgt>
                                        </p:tgtEl>
                                        <p:attrNameLst>
                                          <p:attrName>ppt_h</p:attrName>
                                        </p:attrNameLst>
                                      </p:cBhvr>
                                      <p:tavLst>
                                        <p:tav tm="0">
                                          <p:val>
                                            <p:strVal val="4/3*#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checkerboard(across)">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2369559" cy="523220"/>
          </a:xfrm>
          <a:prstGeom prst="rect">
            <a:avLst/>
          </a:prstGeom>
        </p:spPr>
        <p:txBody>
          <a:bodyPr wrap="none">
            <a:spAutoFit/>
          </a:bodyPr>
          <a:lstStyle/>
          <a:p>
            <a:r>
              <a:rPr lang="en-US" sz="2800" b="1" u="sng" dirty="0" smtClean="0">
                <a:solidFill>
                  <a:srgbClr val="FF3300"/>
                </a:solidFill>
                <a:latin typeface="Stencil" pitchFamily="82" charset="0"/>
              </a:rPr>
              <a:t>b) Boiling :-</a:t>
            </a:r>
            <a:endParaRPr lang="en-US" sz="2800" u="sng" dirty="0">
              <a:latin typeface="Stencil" pitchFamily="82" charset="0"/>
            </a:endParaRPr>
          </a:p>
        </p:txBody>
      </p:sp>
      <p:sp>
        <p:nvSpPr>
          <p:cNvPr id="3" name="Rectangle 2"/>
          <p:cNvSpPr/>
          <p:nvPr/>
        </p:nvSpPr>
        <p:spPr>
          <a:xfrm>
            <a:off x="0" y="838200"/>
            <a:ext cx="9296400" cy="4278094"/>
          </a:xfrm>
          <a:prstGeom prst="rect">
            <a:avLst/>
          </a:prstGeom>
        </p:spPr>
        <p:txBody>
          <a:bodyPr wrap="square">
            <a:spAutoFit/>
          </a:bodyPr>
          <a:lstStyle/>
          <a:p>
            <a:r>
              <a:rPr lang="en-US" sz="2400" b="1" dirty="0" smtClean="0">
                <a:solidFill>
                  <a:srgbClr val="3333FF"/>
                </a:solidFill>
                <a:latin typeface="Tw Cen MT Condensed Extra Bold" pitchFamily="34" charset="0"/>
              </a:rPr>
              <a:t>When a liquid is heated, its particles begin to move even faster. Then at a particular temperature the liquid begins to boil and changes into gas (vapour).</a:t>
            </a:r>
          </a:p>
          <a:p>
            <a:r>
              <a:rPr lang="en-US" sz="2400" b="1" dirty="0" smtClean="0">
                <a:solidFill>
                  <a:srgbClr val="3333FF"/>
                </a:solidFill>
                <a:latin typeface="Tw Cen MT Condensed Extra Bold" pitchFamily="34" charset="0"/>
              </a:rPr>
              <a:t>   Boiling is a bulk phenomenon. When a liquid boils the bulk of the liquid changes into vapour. </a:t>
            </a:r>
          </a:p>
          <a:p>
            <a:r>
              <a:rPr lang="en-US" sz="2400" b="1" dirty="0" smtClean="0">
                <a:solidFill>
                  <a:srgbClr val="3333FF"/>
                </a:solidFill>
                <a:latin typeface="Tw Cen MT Condensed Extra Bold" pitchFamily="34" charset="0"/>
              </a:rPr>
              <a:t>  The temperature at which a liquid starts boiling is called  its boiling point. The boiling point of water is 100</a:t>
            </a:r>
            <a:r>
              <a:rPr lang="en-US" sz="2400" b="1" baseline="30000" dirty="0" smtClean="0">
                <a:solidFill>
                  <a:srgbClr val="3333FF"/>
                </a:solidFill>
                <a:latin typeface="Tw Cen MT Condensed Extra Bold" pitchFamily="34" charset="0"/>
              </a:rPr>
              <a:t>0</a:t>
            </a:r>
            <a:r>
              <a:rPr lang="en-US" sz="2400" b="1" dirty="0" smtClean="0">
                <a:solidFill>
                  <a:srgbClr val="3333FF"/>
                </a:solidFill>
                <a:latin typeface="Tw Cen MT Condensed Extra Bold" pitchFamily="34" charset="0"/>
              </a:rPr>
              <a:t>C or 373K ( 273 + 100).</a:t>
            </a:r>
          </a:p>
          <a:p>
            <a:endParaRPr lang="en-US" sz="2800" b="1" u="sng" dirty="0" smtClean="0">
              <a:solidFill>
                <a:srgbClr val="FF3300"/>
              </a:solidFill>
              <a:latin typeface="Stencil" pitchFamily="82" charset="0"/>
            </a:endParaRPr>
          </a:p>
          <a:p>
            <a:r>
              <a:rPr lang="en-US" sz="2800" b="1" u="sng" dirty="0" smtClean="0">
                <a:solidFill>
                  <a:srgbClr val="FF3300"/>
                </a:solidFill>
                <a:latin typeface="Stencil" pitchFamily="82" charset="0"/>
              </a:rPr>
              <a:t>Latent heat of vaporization</a:t>
            </a:r>
            <a:r>
              <a:rPr lang="en-US" sz="2800" b="1" dirty="0" smtClean="0">
                <a:solidFill>
                  <a:srgbClr val="FF3300"/>
                </a:solidFill>
                <a:latin typeface="Stencil" pitchFamily="82" charset="0"/>
              </a:rPr>
              <a:t> :-</a:t>
            </a:r>
          </a:p>
          <a:p>
            <a:r>
              <a:rPr lang="en-US" sz="2400" b="1" dirty="0" smtClean="0">
                <a:solidFill>
                  <a:srgbClr val="0000FF"/>
                </a:solidFill>
                <a:latin typeface="Tw Cen MT Condensed Extra Bold" pitchFamily="34" charset="0"/>
              </a:rPr>
              <a:t>   </a:t>
            </a:r>
            <a:r>
              <a:rPr lang="en-US" sz="2400" b="1" dirty="0" smtClean="0">
                <a:solidFill>
                  <a:srgbClr val="3333FF"/>
                </a:solidFill>
                <a:latin typeface="Tw Cen MT Condensed Extra Bold" pitchFamily="34" charset="0"/>
              </a:rPr>
              <a:t>The amount of heat energy required to change 1kg of a liquid into gas at atmospheric pressure at its boiling point is called the</a:t>
            </a:r>
            <a:r>
              <a:rPr lang="en-US" sz="2400" b="1" dirty="0" smtClean="0">
                <a:solidFill>
                  <a:srgbClr val="0000FF"/>
                </a:solidFill>
                <a:latin typeface="Tw Cen MT Condensed Extra Bold" pitchFamily="34" charset="0"/>
              </a:rPr>
              <a:t> </a:t>
            </a:r>
            <a:r>
              <a:rPr lang="en-US" sz="2400" b="1" dirty="0" smtClean="0">
                <a:solidFill>
                  <a:srgbClr val="FF3300"/>
                </a:solidFill>
                <a:latin typeface="Tw Cen MT Condensed Extra Bold" pitchFamily="34" charset="0"/>
              </a:rPr>
              <a:t>latent heat of vaporization.</a:t>
            </a:r>
            <a:endParaRPr lang="en-US" sz="2400" dirty="0">
              <a:latin typeface="Tw Cen MT Condensed Extra Bold" pitchFamily="34" charset="0"/>
            </a:endParaRPr>
          </a:p>
        </p:txBody>
      </p:sp>
      <p:pic>
        <p:nvPicPr>
          <p:cNvPr id="4" name="Picture 7" descr="heat07"/>
          <p:cNvPicPr>
            <a:picLocks noChangeAspect="1" noChangeArrowheads="1"/>
          </p:cNvPicPr>
          <p:nvPr/>
        </p:nvPicPr>
        <p:blipFill>
          <a:blip r:embed="rId2"/>
          <a:srcRect/>
          <a:stretch>
            <a:fillRect/>
          </a:stretch>
        </p:blipFill>
        <p:spPr bwMode="auto">
          <a:xfrm>
            <a:off x="2286000" y="4800600"/>
            <a:ext cx="2057400" cy="1866014"/>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strips(upRight)">
                                      <p:cBhvr>
                                        <p:cTn id="33" dur="20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2000"/>
                                        <p:tgtEl>
                                          <p:spTgt spid="3">
                                            <p:txEl>
                                              <p:pRg st="2" end="2"/>
                                            </p:txEl>
                                          </p:spTgt>
                                        </p:tgtEl>
                                      </p:cBhvr>
                                    </p:animEffect>
                                    <p:anim calcmode="lin" valueType="num">
                                      <p:cBhvr>
                                        <p:cTn id="3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80">
                                          <p:stCondLst>
                                            <p:cond delay="0"/>
                                          </p:stCondLst>
                                        </p:cTn>
                                        <p:tgtEl>
                                          <p:spTgt spid="3">
                                            <p:txEl>
                                              <p:pRg st="4" end="4"/>
                                            </p:txEl>
                                          </p:spTgt>
                                        </p:tgtEl>
                                      </p:cBhvr>
                                    </p:animEffect>
                                    <p:anim calcmode="lin" valueType="num">
                                      <p:cBhvr>
                                        <p:cTn id="4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4" end="4"/>
                                            </p:txEl>
                                          </p:spTgt>
                                        </p:tgtEl>
                                      </p:cBhvr>
                                      <p:to x="100000" y="60000"/>
                                    </p:animScale>
                                    <p:animScale>
                                      <p:cBhvr>
                                        <p:cTn id="52" dur="166" decel="50000">
                                          <p:stCondLst>
                                            <p:cond delay="676"/>
                                          </p:stCondLst>
                                        </p:cTn>
                                        <p:tgtEl>
                                          <p:spTgt spid="3">
                                            <p:txEl>
                                              <p:pRg st="4" end="4"/>
                                            </p:txEl>
                                          </p:spTgt>
                                        </p:tgtEl>
                                      </p:cBhvr>
                                      <p:to x="100000" y="100000"/>
                                    </p:animScale>
                                    <p:animScale>
                                      <p:cBhvr>
                                        <p:cTn id="53" dur="26">
                                          <p:stCondLst>
                                            <p:cond delay="1312"/>
                                          </p:stCondLst>
                                        </p:cTn>
                                        <p:tgtEl>
                                          <p:spTgt spid="3">
                                            <p:txEl>
                                              <p:pRg st="4" end="4"/>
                                            </p:txEl>
                                          </p:spTgt>
                                        </p:tgtEl>
                                      </p:cBhvr>
                                      <p:to x="100000" y="80000"/>
                                    </p:animScale>
                                    <p:animScale>
                                      <p:cBhvr>
                                        <p:cTn id="54" dur="166" decel="50000">
                                          <p:stCondLst>
                                            <p:cond delay="1338"/>
                                          </p:stCondLst>
                                        </p:cTn>
                                        <p:tgtEl>
                                          <p:spTgt spid="3">
                                            <p:txEl>
                                              <p:pRg st="4" end="4"/>
                                            </p:txEl>
                                          </p:spTgt>
                                        </p:tgtEl>
                                      </p:cBhvr>
                                      <p:to x="100000" y="100000"/>
                                    </p:animScale>
                                    <p:animScale>
                                      <p:cBhvr>
                                        <p:cTn id="55" dur="26">
                                          <p:stCondLst>
                                            <p:cond delay="1642"/>
                                          </p:stCondLst>
                                        </p:cTn>
                                        <p:tgtEl>
                                          <p:spTgt spid="3">
                                            <p:txEl>
                                              <p:pRg st="4" end="4"/>
                                            </p:txEl>
                                          </p:spTgt>
                                        </p:tgtEl>
                                      </p:cBhvr>
                                      <p:to x="100000" y="90000"/>
                                    </p:animScale>
                                    <p:animScale>
                                      <p:cBhvr>
                                        <p:cTn id="56" dur="166" decel="50000">
                                          <p:stCondLst>
                                            <p:cond delay="1668"/>
                                          </p:stCondLst>
                                        </p:cTn>
                                        <p:tgtEl>
                                          <p:spTgt spid="3">
                                            <p:txEl>
                                              <p:pRg st="4" end="4"/>
                                            </p:txEl>
                                          </p:spTgt>
                                        </p:tgtEl>
                                      </p:cBhvr>
                                      <p:to x="100000" y="100000"/>
                                    </p:animScale>
                                    <p:animScale>
                                      <p:cBhvr>
                                        <p:cTn id="57" dur="26">
                                          <p:stCondLst>
                                            <p:cond delay="1808"/>
                                          </p:stCondLst>
                                        </p:cTn>
                                        <p:tgtEl>
                                          <p:spTgt spid="3">
                                            <p:txEl>
                                              <p:pRg st="4" end="4"/>
                                            </p:txEl>
                                          </p:spTgt>
                                        </p:tgtEl>
                                      </p:cBhvr>
                                      <p:to x="100000" y="95000"/>
                                    </p:animScale>
                                    <p:animScale>
                                      <p:cBhvr>
                                        <p:cTn id="58" dur="166" decel="50000">
                                          <p:stCondLst>
                                            <p:cond delay="1834"/>
                                          </p:stCondLst>
                                        </p:cTn>
                                        <p:tgtEl>
                                          <p:spTgt spid="3">
                                            <p:txEl>
                                              <p:pRg st="4" end="4"/>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from="(-#ppt_w/2)" to="(#ppt_x)" calcmode="lin" valueType="num">
                                      <p:cBhvr>
                                        <p:cTn id="63" dur="600" fill="hold">
                                          <p:stCondLst>
                                            <p:cond delay="0"/>
                                          </p:stCondLst>
                                        </p:cTn>
                                        <p:tgtEl>
                                          <p:spTgt spid="3">
                                            <p:txEl>
                                              <p:pRg st="5" end="5"/>
                                            </p:txEl>
                                          </p:spTgt>
                                        </p:tgtEl>
                                        <p:attrNameLst>
                                          <p:attrName>ppt_x</p:attrName>
                                        </p:attrNameLst>
                                      </p:cBhvr>
                                    </p:anim>
                                    <p:anim from="0" to="-1.0" calcmode="lin" valueType="num">
                                      <p:cBhvr>
                                        <p:cTn id="64" dur="200" decel="50000" autoRev="1" fill="hold">
                                          <p:stCondLst>
                                            <p:cond delay="600"/>
                                          </p:stCondLst>
                                        </p:cTn>
                                        <p:tgtEl>
                                          <p:spTgt spid="3">
                                            <p:txEl>
                                              <p:pRg st="5" end="5"/>
                                            </p:txEl>
                                          </p:spTgt>
                                        </p:tgtEl>
                                        <p:attrNameLst>
                                          <p:attrName>xshear</p:attrName>
                                        </p:attrNameLst>
                                      </p:cBhvr>
                                    </p:anim>
                                    <p:animScale>
                                      <p:cBhvr>
                                        <p:cTn id="65" dur="200" decel="100000" autoRev="1" fill="hold">
                                          <p:stCondLst>
                                            <p:cond delay="600"/>
                                          </p:stCondLst>
                                        </p:cTn>
                                        <p:tgtEl>
                                          <p:spTgt spid="3">
                                            <p:txEl>
                                              <p:pRg st="5" end="5"/>
                                            </p:txEl>
                                          </p:spTgt>
                                        </p:tgtEl>
                                      </p:cBhvr>
                                      <p:from x="100000" y="100000"/>
                                      <p:to x="80000" y="100000"/>
                                    </p:animScale>
                                    <p:anim by="(#ppt_h/3+#ppt_w*0.1)" calcmode="lin" valueType="num">
                                      <p:cBhvr additive="sum">
                                        <p:cTn id="66"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800" decel="100000"/>
                                        <p:tgtEl>
                                          <p:spTgt spid="4"/>
                                        </p:tgtEl>
                                      </p:cBhvr>
                                    </p:animEffect>
                                    <p:anim calcmode="lin" valueType="num">
                                      <p:cBhvr>
                                        <p:cTn id="72" dur="800" decel="100000" fill="hold"/>
                                        <p:tgtEl>
                                          <p:spTgt spid="4"/>
                                        </p:tgtEl>
                                        <p:attrNameLst>
                                          <p:attrName>style.rotation</p:attrName>
                                        </p:attrNameLst>
                                      </p:cBhvr>
                                      <p:tavLst>
                                        <p:tav tm="0">
                                          <p:val>
                                            <p:fltVal val="-90"/>
                                          </p:val>
                                        </p:tav>
                                        <p:tav tm="100000">
                                          <p:val>
                                            <p:fltVal val="0"/>
                                          </p:val>
                                        </p:tav>
                                      </p:tavLst>
                                    </p:anim>
                                    <p:anim calcmode="lin" valueType="num">
                                      <p:cBhvr>
                                        <p:cTn id="73" dur="800" decel="100000" fill="hold"/>
                                        <p:tgtEl>
                                          <p:spTgt spid="4"/>
                                        </p:tgtEl>
                                        <p:attrNameLst>
                                          <p:attrName>ppt_x</p:attrName>
                                        </p:attrNameLst>
                                      </p:cBhvr>
                                      <p:tavLst>
                                        <p:tav tm="0">
                                          <p:val>
                                            <p:strVal val="#ppt_x+0.4"/>
                                          </p:val>
                                        </p:tav>
                                        <p:tav tm="100000">
                                          <p:val>
                                            <p:strVal val="#ppt_x-0.05"/>
                                          </p:val>
                                        </p:tav>
                                      </p:tavLst>
                                    </p:anim>
                                    <p:anim calcmode="lin" valueType="num">
                                      <p:cBhvr>
                                        <p:cTn id="74" dur="800" decel="100000" fill="hold"/>
                                        <p:tgtEl>
                                          <p:spTgt spid="4"/>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EFFECTS.jpg image by phobia_gurl"/>
          <p:cNvPicPr>
            <a:picLocks noChangeAspect="1" noChangeArrowheads="1"/>
          </p:cNvPicPr>
          <p:nvPr/>
        </p:nvPicPr>
        <p:blipFill>
          <a:blip r:embed="rId2"/>
          <a:srcRect/>
          <a:stretch>
            <a:fillRect/>
          </a:stretch>
        </p:blipFill>
        <p:spPr bwMode="auto">
          <a:xfrm>
            <a:off x="1143000" y="762000"/>
            <a:ext cx="5791200" cy="4886325"/>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228600"/>
            <a:ext cx="7772400" cy="53657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rgbClr val="FF3300"/>
                </a:solidFill>
                <a:effectLst/>
                <a:uLnTx/>
                <a:uFillTx/>
                <a:latin typeface="Stencil" pitchFamily="82" charset="0"/>
                <a:ea typeface="+mj-ea"/>
                <a:cs typeface="Segoe UI" pitchFamily="34" charset="0"/>
              </a:rPr>
              <a:t>c) Sublimation :-</a:t>
            </a:r>
          </a:p>
        </p:txBody>
      </p:sp>
      <p:sp>
        <p:nvSpPr>
          <p:cNvPr id="3" name="Rectangle 2"/>
          <p:cNvSpPr/>
          <p:nvPr/>
        </p:nvSpPr>
        <p:spPr>
          <a:xfrm>
            <a:off x="0" y="914400"/>
            <a:ext cx="9144000" cy="1569660"/>
          </a:xfrm>
          <a:prstGeom prst="rect">
            <a:avLst/>
          </a:prstGeom>
        </p:spPr>
        <p:txBody>
          <a:bodyPr wrap="square">
            <a:spAutoFit/>
          </a:bodyPr>
          <a:lstStyle/>
          <a:p>
            <a:r>
              <a:rPr lang="en-US" sz="2400" b="1" dirty="0" smtClean="0">
                <a:solidFill>
                  <a:srgbClr val="3333FF"/>
                </a:solidFill>
                <a:latin typeface="Tw Cen MT Condensed Extra Bold" pitchFamily="34" charset="0"/>
              </a:rPr>
              <a:t>The change of state directly from solid to gas or from gas to solid is called</a:t>
            </a:r>
            <a:r>
              <a:rPr lang="en-US" sz="2400" b="1" dirty="0" smtClean="0">
                <a:solidFill>
                  <a:srgbClr val="0000FF"/>
                </a:solidFill>
                <a:latin typeface="Tw Cen MT Condensed Extra Bold" pitchFamily="34" charset="0"/>
              </a:rPr>
              <a:t> </a:t>
            </a:r>
            <a:r>
              <a:rPr lang="en-US" sz="2400" b="1" dirty="0" smtClean="0">
                <a:solidFill>
                  <a:srgbClr val="FF3300"/>
                </a:solidFill>
                <a:latin typeface="Tw Cen MT Condensed Extra Bold" pitchFamily="34" charset="0"/>
              </a:rPr>
              <a:t>sublimation.</a:t>
            </a:r>
          </a:p>
          <a:p>
            <a:r>
              <a:rPr lang="en-US" sz="2400" b="1" dirty="0" smtClean="0">
                <a:solidFill>
                  <a:srgbClr val="0000FF"/>
                </a:solidFill>
                <a:latin typeface="Tw Cen MT Condensed Extra Bold" pitchFamily="34" charset="0"/>
              </a:rPr>
              <a:t>   E.g. :- </a:t>
            </a:r>
            <a:r>
              <a:rPr lang="en-US" sz="2400" b="1" dirty="0" smtClean="0">
                <a:solidFill>
                  <a:srgbClr val="3333FF"/>
                </a:solidFill>
                <a:latin typeface="Tw Cen MT Condensed Extra Bold" pitchFamily="34" charset="0"/>
              </a:rPr>
              <a:t>If solid camphor or ammonium chloride is heated, it changes into vapour. If the vapours are cooled it changes into solid.  </a:t>
            </a:r>
          </a:p>
        </p:txBody>
      </p:sp>
      <p:pic>
        <p:nvPicPr>
          <p:cNvPr id="4" name="Picture 7" descr="img19"/>
          <p:cNvPicPr>
            <a:picLocks noChangeAspect="1" noChangeArrowheads="1"/>
          </p:cNvPicPr>
          <p:nvPr/>
        </p:nvPicPr>
        <p:blipFill>
          <a:blip r:embed="rId2"/>
          <a:srcRect/>
          <a:stretch>
            <a:fillRect/>
          </a:stretch>
        </p:blipFill>
        <p:spPr bwMode="auto">
          <a:xfrm>
            <a:off x="1524000" y="2667000"/>
            <a:ext cx="3657600" cy="3783724"/>
          </a:xfrm>
          <a:prstGeom prst="rect">
            <a:avLst/>
          </a:prstGeom>
          <a:noFill/>
          <a:ln w="9525">
            <a:noFill/>
            <a:miter lim="800000"/>
            <a:headEnd/>
            <a:tailEnd/>
          </a:ln>
        </p:spPr>
      </p:pic>
      <p:sp>
        <p:nvSpPr>
          <p:cNvPr id="6" name="Rectangle 15"/>
          <p:cNvSpPr>
            <a:spLocks noChangeArrowheads="1"/>
          </p:cNvSpPr>
          <p:nvPr/>
        </p:nvSpPr>
        <p:spPr bwMode="auto">
          <a:xfrm>
            <a:off x="3276600" y="2667000"/>
            <a:ext cx="990600" cy="381000"/>
          </a:xfrm>
          <a:prstGeom prst="rect">
            <a:avLst/>
          </a:prstGeom>
          <a:solidFill>
            <a:schemeClr val="bg1"/>
          </a:solidFill>
          <a:ln w="9525">
            <a:solidFill>
              <a:schemeClr val="tx1"/>
            </a:solidFill>
            <a:miter lim="800000"/>
            <a:headEnd/>
            <a:tailEnd/>
          </a:ln>
        </p:spPr>
        <p:txBody>
          <a:bodyPr wrap="none" anchor="ctr"/>
          <a:lstStyle/>
          <a:p>
            <a:pPr algn="ctr"/>
            <a:r>
              <a:rPr lang="en-US" b="1" dirty="0"/>
              <a:t>Cotton</a:t>
            </a:r>
          </a:p>
        </p:txBody>
      </p:sp>
      <p:sp>
        <p:nvSpPr>
          <p:cNvPr id="7" name="Rectangle 14"/>
          <p:cNvSpPr>
            <a:spLocks noChangeArrowheads="1"/>
          </p:cNvSpPr>
          <p:nvPr/>
        </p:nvSpPr>
        <p:spPr bwMode="auto">
          <a:xfrm>
            <a:off x="3581400" y="3124200"/>
            <a:ext cx="1295400" cy="533400"/>
          </a:xfrm>
          <a:prstGeom prst="rect">
            <a:avLst/>
          </a:prstGeom>
          <a:solidFill>
            <a:schemeClr val="bg1"/>
          </a:solidFill>
          <a:ln w="9525">
            <a:solidFill>
              <a:schemeClr val="tx1"/>
            </a:solidFill>
            <a:miter lim="800000"/>
            <a:headEnd/>
            <a:tailEnd/>
          </a:ln>
        </p:spPr>
        <p:txBody>
          <a:bodyPr wrap="none" anchor="ctr"/>
          <a:lstStyle/>
          <a:p>
            <a:pPr algn="ctr"/>
            <a:r>
              <a:rPr lang="en-US" b="1" dirty="0"/>
              <a:t>Inverted </a:t>
            </a:r>
            <a:endParaRPr lang="en-US" b="1" dirty="0" smtClean="0"/>
          </a:p>
          <a:p>
            <a:pPr algn="ctr"/>
            <a:r>
              <a:rPr lang="en-US" b="1" dirty="0" smtClean="0"/>
              <a:t>funnel</a:t>
            </a:r>
            <a:endParaRPr lang="en-US" b="1" dirty="0"/>
          </a:p>
        </p:txBody>
      </p:sp>
      <p:sp>
        <p:nvSpPr>
          <p:cNvPr id="8" name="Rectangle 13"/>
          <p:cNvSpPr>
            <a:spLocks noChangeArrowheads="1"/>
          </p:cNvSpPr>
          <p:nvPr/>
        </p:nvSpPr>
        <p:spPr bwMode="auto">
          <a:xfrm>
            <a:off x="838200" y="3276600"/>
            <a:ext cx="1676400" cy="838200"/>
          </a:xfrm>
          <a:prstGeom prst="rect">
            <a:avLst/>
          </a:prstGeom>
          <a:solidFill>
            <a:schemeClr val="bg1"/>
          </a:solidFill>
          <a:ln w="9525">
            <a:solidFill>
              <a:schemeClr val="tx1"/>
            </a:solidFill>
            <a:miter lim="800000"/>
            <a:headEnd/>
            <a:tailEnd/>
          </a:ln>
        </p:spPr>
        <p:txBody>
          <a:bodyPr wrap="none" anchor="ctr"/>
          <a:lstStyle/>
          <a:p>
            <a:pPr algn="ctr"/>
            <a:r>
              <a:rPr lang="en-US" b="1" dirty="0" smtClean="0"/>
              <a:t>Ammonium</a:t>
            </a:r>
          </a:p>
          <a:p>
            <a:pPr algn="ctr"/>
            <a:r>
              <a:rPr lang="en-US" b="1" dirty="0" smtClean="0"/>
              <a:t>chloride</a:t>
            </a:r>
            <a:endParaRPr lang="en-US" b="1" dirty="0"/>
          </a:p>
          <a:p>
            <a:pPr algn="ctr"/>
            <a:r>
              <a:rPr lang="en-US" b="1" dirty="0"/>
              <a:t>solidified</a:t>
            </a:r>
          </a:p>
        </p:txBody>
      </p:sp>
      <p:sp>
        <p:nvSpPr>
          <p:cNvPr id="9" name="Line 17"/>
          <p:cNvSpPr>
            <a:spLocks noChangeShapeType="1"/>
          </p:cNvSpPr>
          <p:nvPr/>
        </p:nvSpPr>
        <p:spPr bwMode="auto">
          <a:xfrm>
            <a:off x="1600200" y="4953000"/>
            <a:ext cx="685800" cy="0"/>
          </a:xfrm>
          <a:prstGeom prst="line">
            <a:avLst/>
          </a:prstGeom>
          <a:noFill/>
          <a:ln w="25400">
            <a:solidFill>
              <a:srgbClr val="FF3399"/>
            </a:solidFill>
            <a:round/>
            <a:headEnd/>
            <a:tailEnd/>
          </a:ln>
        </p:spPr>
        <p:txBody>
          <a:bodyPr/>
          <a:lstStyle/>
          <a:p>
            <a:endParaRPr lang="en-US"/>
          </a:p>
        </p:txBody>
      </p:sp>
      <p:sp>
        <p:nvSpPr>
          <p:cNvPr id="10" name="Rectangle 16"/>
          <p:cNvSpPr>
            <a:spLocks noChangeArrowheads="1"/>
          </p:cNvSpPr>
          <p:nvPr/>
        </p:nvSpPr>
        <p:spPr bwMode="auto">
          <a:xfrm>
            <a:off x="152400" y="4724400"/>
            <a:ext cx="1447800" cy="457200"/>
          </a:xfrm>
          <a:prstGeom prst="rect">
            <a:avLst/>
          </a:prstGeom>
          <a:solidFill>
            <a:schemeClr val="bg1"/>
          </a:solidFill>
          <a:ln w="9525">
            <a:solidFill>
              <a:schemeClr val="tx1"/>
            </a:solidFill>
            <a:miter lim="800000"/>
            <a:headEnd/>
            <a:tailEnd/>
          </a:ln>
        </p:spPr>
        <p:txBody>
          <a:bodyPr wrap="none" anchor="ctr"/>
          <a:lstStyle/>
          <a:p>
            <a:pPr algn="ctr"/>
            <a:r>
              <a:rPr lang="en-US" b="1" dirty="0"/>
              <a:t>China dish</a:t>
            </a:r>
          </a:p>
        </p:txBody>
      </p:sp>
      <p:sp>
        <p:nvSpPr>
          <p:cNvPr id="11" name="Line 19"/>
          <p:cNvSpPr>
            <a:spLocks noChangeShapeType="1"/>
          </p:cNvSpPr>
          <p:nvPr/>
        </p:nvSpPr>
        <p:spPr bwMode="auto">
          <a:xfrm>
            <a:off x="1295400" y="5867400"/>
            <a:ext cx="1752600" cy="0"/>
          </a:xfrm>
          <a:prstGeom prst="line">
            <a:avLst/>
          </a:prstGeom>
          <a:noFill/>
          <a:ln w="25400">
            <a:solidFill>
              <a:srgbClr val="FF3399"/>
            </a:solidFill>
            <a:round/>
            <a:headEnd/>
            <a:tailEnd/>
          </a:ln>
        </p:spPr>
        <p:txBody>
          <a:bodyPr/>
          <a:lstStyle/>
          <a:p>
            <a:endParaRPr lang="en-US"/>
          </a:p>
        </p:txBody>
      </p:sp>
      <p:sp>
        <p:nvSpPr>
          <p:cNvPr id="12" name="Rectangle 18"/>
          <p:cNvSpPr>
            <a:spLocks noChangeArrowheads="1"/>
          </p:cNvSpPr>
          <p:nvPr/>
        </p:nvSpPr>
        <p:spPr bwMode="auto">
          <a:xfrm>
            <a:off x="609600" y="5638800"/>
            <a:ext cx="1143000" cy="457200"/>
          </a:xfrm>
          <a:prstGeom prst="rect">
            <a:avLst/>
          </a:prstGeom>
          <a:solidFill>
            <a:schemeClr val="bg1"/>
          </a:solidFill>
          <a:ln w="9525">
            <a:solidFill>
              <a:schemeClr val="tx1"/>
            </a:solidFill>
            <a:miter lim="800000"/>
            <a:headEnd/>
            <a:tailEnd/>
          </a:ln>
        </p:spPr>
        <p:txBody>
          <a:bodyPr wrap="none" anchor="ctr"/>
          <a:lstStyle/>
          <a:p>
            <a:pPr algn="ctr"/>
            <a:r>
              <a:rPr lang="en-US" b="1" dirty="0"/>
              <a:t>Burner</a:t>
            </a:r>
          </a:p>
        </p:txBody>
      </p:sp>
      <p:sp>
        <p:nvSpPr>
          <p:cNvPr id="13" name="Rectangle 12"/>
          <p:cNvSpPr>
            <a:spLocks noChangeArrowheads="1"/>
          </p:cNvSpPr>
          <p:nvPr/>
        </p:nvSpPr>
        <p:spPr bwMode="auto">
          <a:xfrm>
            <a:off x="3810000" y="3810000"/>
            <a:ext cx="2286000" cy="685800"/>
          </a:xfrm>
          <a:prstGeom prst="rect">
            <a:avLst/>
          </a:prstGeom>
          <a:solidFill>
            <a:schemeClr val="bg1"/>
          </a:solidFill>
          <a:ln w="9525">
            <a:solidFill>
              <a:schemeClr val="tx1"/>
            </a:solidFill>
            <a:miter lim="800000"/>
            <a:headEnd/>
            <a:tailEnd/>
          </a:ln>
        </p:spPr>
        <p:txBody>
          <a:bodyPr wrap="none" anchor="ctr"/>
          <a:lstStyle/>
          <a:p>
            <a:pPr algn="ctr"/>
            <a:r>
              <a:rPr lang="en-US" b="1" dirty="0"/>
              <a:t>Ammonium chloride</a:t>
            </a:r>
          </a:p>
          <a:p>
            <a:pPr algn="ctr"/>
            <a:r>
              <a:rPr lang="en-US" b="1" dirty="0"/>
              <a:t>vapours</a:t>
            </a:r>
          </a:p>
        </p:txBody>
      </p:sp>
      <p:sp>
        <p:nvSpPr>
          <p:cNvPr id="14" name="Rectangle 10"/>
          <p:cNvSpPr>
            <a:spLocks noChangeArrowheads="1"/>
          </p:cNvSpPr>
          <p:nvPr/>
        </p:nvSpPr>
        <p:spPr bwMode="auto">
          <a:xfrm>
            <a:off x="4038600" y="4953000"/>
            <a:ext cx="2362200" cy="381000"/>
          </a:xfrm>
          <a:prstGeom prst="rect">
            <a:avLst/>
          </a:prstGeom>
          <a:solidFill>
            <a:schemeClr val="bg1"/>
          </a:solidFill>
          <a:ln w="9525">
            <a:solidFill>
              <a:schemeClr val="tx1"/>
            </a:solidFill>
            <a:miter lim="800000"/>
            <a:headEnd/>
            <a:tailEnd/>
          </a:ln>
        </p:spPr>
        <p:txBody>
          <a:bodyPr wrap="none" anchor="ctr"/>
          <a:lstStyle/>
          <a:p>
            <a:pPr algn="ctr"/>
            <a:r>
              <a:rPr lang="en-US" b="1" dirty="0"/>
              <a:t>Ammonium chloride</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Scale>
                                      <p:cBhvr>
                                        <p:cTn id="3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1" end="1"/>
                                            </p:txEl>
                                          </p:spTgt>
                                        </p:tgtEl>
                                        <p:attrNameLst>
                                          <p:attrName>ppt_x</p:attrName>
                                          <p:attrName>ppt_y</p:attrName>
                                        </p:attrNameLst>
                                      </p:cBhvr>
                                    </p:animMotion>
                                    <p:animEffect transition="in" filter="fade">
                                      <p:cBhvr>
                                        <p:cTn id="3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6330579" cy="523220"/>
          </a:xfrm>
          <a:prstGeom prst="rect">
            <a:avLst/>
          </a:prstGeom>
        </p:spPr>
        <p:txBody>
          <a:bodyPr wrap="none">
            <a:spAutoFit/>
          </a:bodyPr>
          <a:lstStyle/>
          <a:p>
            <a:r>
              <a:rPr lang="en-US" sz="2800" b="1" u="sng" dirty="0" smtClean="0">
                <a:solidFill>
                  <a:srgbClr val="FF3300"/>
                </a:solidFill>
                <a:latin typeface="Stencil" pitchFamily="82" charset="0"/>
              </a:rPr>
              <a:t>d) Effect of pressure on gases :-</a:t>
            </a:r>
            <a:endParaRPr lang="en-US" sz="2800" u="sng" dirty="0">
              <a:latin typeface="Stencil" pitchFamily="82" charset="0"/>
            </a:endParaRPr>
          </a:p>
        </p:txBody>
      </p:sp>
      <p:sp>
        <p:nvSpPr>
          <p:cNvPr id="3" name="Rectangle 2"/>
          <p:cNvSpPr/>
          <p:nvPr/>
        </p:nvSpPr>
        <p:spPr>
          <a:xfrm>
            <a:off x="0" y="990600"/>
            <a:ext cx="9144000" cy="2308324"/>
          </a:xfrm>
          <a:prstGeom prst="rect">
            <a:avLst/>
          </a:prstGeom>
        </p:spPr>
        <p:txBody>
          <a:bodyPr wrap="square">
            <a:spAutoFit/>
          </a:bodyPr>
          <a:lstStyle/>
          <a:p>
            <a:r>
              <a:rPr lang="en-US" sz="2400" b="1" dirty="0" smtClean="0">
                <a:latin typeface="Tw Cen MT Condensed Extra Bold" pitchFamily="34" charset="0"/>
              </a:rPr>
              <a:t> </a:t>
            </a:r>
            <a:r>
              <a:rPr lang="en-US" sz="2400" b="1" dirty="0" smtClean="0">
                <a:solidFill>
                  <a:srgbClr val="3333FF"/>
                </a:solidFill>
                <a:latin typeface="Tw Cen MT Condensed Extra Bold" pitchFamily="34" charset="0"/>
              </a:rPr>
              <a:t>When pressure is applied on  gas the particles come closer and the gas changes into liquid.</a:t>
            </a:r>
          </a:p>
          <a:p>
            <a:r>
              <a:rPr lang="en-US" sz="2400" b="1" dirty="0" smtClean="0">
                <a:solidFill>
                  <a:srgbClr val="3333FF"/>
                </a:solidFill>
                <a:latin typeface="Tw Cen MT Condensed Extra Bold" pitchFamily="34" charset="0"/>
              </a:rPr>
              <a:t>  We can liquefy gases by applying pressure and reducing the temperature.</a:t>
            </a:r>
          </a:p>
          <a:p>
            <a:r>
              <a:rPr lang="en-US" sz="2400" b="1" dirty="0" smtClean="0">
                <a:solidFill>
                  <a:srgbClr val="3333FF"/>
                </a:solidFill>
                <a:latin typeface="Tw Cen MT Condensed Extra Bold" pitchFamily="34" charset="0"/>
              </a:rPr>
              <a:t>  Compressed solid carbon dioxide is called dry ice. If the pressure is reduced it changes directly to gas without coming into liquid state. So solid carbon dioxide is known as dry ice.   </a:t>
            </a:r>
            <a:endParaRPr lang="en-US" sz="2400" dirty="0">
              <a:latin typeface="Tw Cen MT Condensed Extra Bold" pitchFamily="34" charset="0"/>
            </a:endParaRPr>
          </a:p>
        </p:txBody>
      </p:sp>
      <p:pic>
        <p:nvPicPr>
          <p:cNvPr id="4" name="Picture 6" descr="compression"/>
          <p:cNvPicPr>
            <a:picLocks noChangeAspect="1" noChangeArrowheads="1"/>
          </p:cNvPicPr>
          <p:nvPr/>
        </p:nvPicPr>
        <p:blipFill>
          <a:blip r:embed="rId2"/>
          <a:srcRect/>
          <a:stretch>
            <a:fillRect/>
          </a:stretch>
        </p:blipFill>
        <p:spPr bwMode="auto">
          <a:xfrm>
            <a:off x="609600" y="3429000"/>
            <a:ext cx="4343400" cy="2498942"/>
          </a:xfrm>
          <a:prstGeom prst="rect">
            <a:avLst/>
          </a:prstGeom>
          <a:noFill/>
          <a:ln w="9525">
            <a:noFill/>
            <a:miter lim="800000"/>
            <a:headEnd/>
            <a:tailEnd/>
          </a:ln>
        </p:spPr>
      </p:pic>
      <p:pic>
        <p:nvPicPr>
          <p:cNvPr id="5" name="Picture 7" descr="Domestic-Cylinder"/>
          <p:cNvPicPr>
            <a:picLocks noChangeAspect="1" noChangeArrowheads="1"/>
          </p:cNvPicPr>
          <p:nvPr/>
        </p:nvPicPr>
        <p:blipFill>
          <a:blip r:embed="rId3"/>
          <a:srcRect/>
          <a:stretch>
            <a:fillRect/>
          </a:stretch>
        </p:blipFill>
        <p:spPr bwMode="auto">
          <a:xfrm>
            <a:off x="5486400" y="3429001"/>
            <a:ext cx="2137228" cy="23622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770" decel="100000"/>
                                        <p:tgtEl>
                                          <p:spTgt spid="3">
                                            <p:txEl>
                                              <p:pRg st="0" end="0"/>
                                            </p:txEl>
                                          </p:spTgt>
                                        </p:tgtEl>
                                      </p:cBhvr>
                                    </p:animEffect>
                                    <p:animScale>
                                      <p:cBhvr>
                                        <p:cTn id="26" dur="770" decel="100000"/>
                                        <p:tgtEl>
                                          <p:spTgt spid="3">
                                            <p:txEl>
                                              <p:pRg st="0" end="0"/>
                                            </p:txEl>
                                          </p:spTgt>
                                        </p:tgtEl>
                                      </p:cBhvr>
                                      <p:from x="10000" y="10000"/>
                                      <p:to x="200000" y="450000"/>
                                    </p:animScale>
                                    <p:animScale>
                                      <p:cBhvr>
                                        <p:cTn id="27" dur="1230" accel="100000" fill="hold">
                                          <p:stCondLst>
                                            <p:cond delay="770"/>
                                          </p:stCondLst>
                                        </p:cTn>
                                        <p:tgtEl>
                                          <p:spTgt spid="3">
                                            <p:txEl>
                                              <p:pRg st="0" end="0"/>
                                            </p:txEl>
                                          </p:spTgt>
                                        </p:tgtEl>
                                      </p:cBhvr>
                                      <p:from x="200000" y="450000"/>
                                      <p:to x="100000" y="100000"/>
                                    </p:animScale>
                                    <p:set>
                                      <p:cBhvr>
                                        <p:cTn id="28" dur="770" fill="hold"/>
                                        <p:tgtEl>
                                          <p:spTgt spid="3">
                                            <p:txEl>
                                              <p:pRg st="0" end="0"/>
                                            </p:txEl>
                                          </p:spTgt>
                                        </p:tgtEl>
                                        <p:attrNameLst>
                                          <p:attrName>ppt_x</p:attrName>
                                        </p:attrNameLst>
                                      </p:cBhvr>
                                      <p:to>
                                        <p:strVal val="(0.5)"/>
                                      </p:to>
                                    </p:set>
                                    <p:anim from="(0.5)" to="(#ppt_x)" calcmode="lin" valueType="num">
                                      <p:cBhvr>
                                        <p:cTn id="29" dur="1230" accel="100000" fill="hold">
                                          <p:stCondLst>
                                            <p:cond delay="770"/>
                                          </p:stCondLst>
                                        </p:cTn>
                                        <p:tgtEl>
                                          <p:spTgt spid="3">
                                            <p:txEl>
                                              <p:pRg st="0" end="0"/>
                                            </p:txEl>
                                          </p:spTgt>
                                        </p:tgtEl>
                                        <p:attrNameLst>
                                          <p:attrName>ppt_x</p:attrName>
                                        </p:attrNameLst>
                                      </p:cBhvr>
                                    </p:anim>
                                    <p:set>
                                      <p:cBhvr>
                                        <p:cTn id="30" dur="770" fill="hold"/>
                                        <p:tgtEl>
                                          <p:spTgt spid="3">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0" end="0"/>
                                            </p:tx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to="" calcmode="lin" valueType="num">
                                      <p:cBhvr>
                                        <p:cTn id="50" dur="1" fill="hold"/>
                                        <p:tgtEl>
                                          <p:spTgt spid="4"/>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0" y="0"/>
            <a:ext cx="8915400" cy="5943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Matter is anything which occupies space and has mass.</a:t>
            </a:r>
            <a:r>
              <a:rPr kumimoji="0" lang="en-US" sz="20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Arial" pitchFamily="34" charset="0"/>
              <a:buNone/>
              <a:tabLst/>
              <a:defRPr/>
            </a:pPr>
            <a:endParaRPr kumimoji="0" lang="en-US" sz="2000" b="1" i="0" u="none" strike="noStrike" kern="1200" cap="none" spc="0" normalizeH="0" baseline="0" noProof="0" dirty="0" smtClean="0">
              <a:ln>
                <a:noFill/>
              </a:ln>
              <a:solidFill>
                <a:srgbClr val="3333FF"/>
              </a:solidFill>
              <a:effectLst/>
              <a:uLnTx/>
              <a:uFillTx/>
              <a:latin typeface="+mn-lt"/>
              <a:ea typeface="+mn-ea"/>
              <a:cs typeface="Segoe UI" pitchFamily="34" charset="0"/>
            </a:endParaRP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Arial" pitchFamily="34" charset="0"/>
              <a:buNone/>
              <a:tabLst/>
              <a:defRPr/>
            </a:pPr>
            <a:r>
              <a:rPr kumimoji="0" lang="en-US" sz="2000" b="1" i="0" strike="noStrike" kern="1200" cap="none" spc="0" normalizeH="0" baseline="0" noProof="0" dirty="0" smtClean="0">
                <a:ln>
                  <a:noFill/>
                </a:ln>
                <a:solidFill>
                  <a:srgbClr val="FF3300"/>
                </a:solidFill>
                <a:effectLst/>
                <a:uLnTx/>
                <a:uFillTx/>
                <a:latin typeface="Stencil" pitchFamily="82" charset="0"/>
                <a:cs typeface="Segoe UI" pitchFamily="34" charset="0"/>
              </a:rPr>
              <a:t>     </a:t>
            </a:r>
            <a:r>
              <a:rPr kumimoji="0" lang="en-US" sz="2800" b="1" i="0" u="sng" strike="noStrike" kern="1200" cap="none" spc="0" normalizeH="0" baseline="0" noProof="0" dirty="0" smtClean="0">
                <a:ln>
                  <a:noFill/>
                </a:ln>
                <a:solidFill>
                  <a:srgbClr val="FF3300"/>
                </a:solidFill>
                <a:effectLst/>
                <a:uLnTx/>
                <a:uFillTx/>
                <a:latin typeface="Stencil" pitchFamily="82" charset="0"/>
                <a:cs typeface="Segoe UI" pitchFamily="34" charset="0"/>
              </a:rPr>
              <a:t>b) Classification of matter :-</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Early Indian philosophers classified in the form of five basic elements as air, earth, fire, sky and water called Panch Tatva.</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On the basis of the physical state matter is classified as solids, liquids and gases.</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On the basis of chemical composition matter is classified as pure substances and mixtures.</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lang="en-US" sz="2400" b="1" dirty="0" smtClean="0">
                <a:solidFill>
                  <a:srgbClr val="3333FF"/>
                </a:solidFill>
                <a:latin typeface="Tw Cen MT Condensed Extra Bold" pitchFamily="34" charset="0"/>
                <a:cs typeface="Segoe UI" pitchFamily="34" charset="0"/>
              </a:rPr>
              <a:t> </a:t>
            </a: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Pure substances may be elements or compounds.</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Mixtures may be homogeneous mixtures or heterogeneous mixtures.</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Arial" pitchFamily="34" charset="0"/>
              <a:buNone/>
              <a:tabLst/>
              <a:defRPr/>
            </a:pPr>
            <a:r>
              <a:rPr kumimoji="0" lang="en-US" sz="2000" b="1" i="0" u="none" strike="noStrike" kern="1200" cap="none" spc="0" normalizeH="0" baseline="0" noProof="0" dirty="0" smtClean="0">
                <a:ln>
                  <a:noFill/>
                </a:ln>
                <a:solidFill>
                  <a:schemeClr val="bg2">
                    <a:lumMod val="25000"/>
                  </a:schemeClr>
                </a:solidFill>
                <a:effectLst/>
                <a:uLnTx/>
                <a:uFillTx/>
                <a:latin typeface="+mn-lt"/>
                <a:ea typeface="+mn-ea"/>
                <a:cs typeface="Segoe UI" pitchFamily="34" charset="0"/>
              </a:rPr>
              <a:t>    </a:t>
            </a:r>
          </a:p>
        </p:txBody>
      </p:sp>
      <p:sp>
        <p:nvSpPr>
          <p:cNvPr id="7" name="Rectangle 6"/>
          <p:cNvSpPr/>
          <p:nvPr/>
        </p:nvSpPr>
        <p:spPr>
          <a:xfrm>
            <a:off x="0" y="381000"/>
            <a:ext cx="2339102" cy="523220"/>
          </a:xfrm>
          <a:prstGeom prst="rect">
            <a:avLst/>
          </a:prstGeom>
        </p:spPr>
        <p:txBody>
          <a:bodyPr wrap="none">
            <a:spAutoFit/>
          </a:bodyPr>
          <a:lstStyle/>
          <a:p>
            <a:r>
              <a:rPr lang="en-US" sz="2800" b="1" u="sng" dirty="0" smtClean="0">
                <a:solidFill>
                  <a:srgbClr val="FF0000"/>
                </a:solidFill>
                <a:latin typeface="Stencil" pitchFamily="82" charset="0"/>
                <a:cs typeface="Segoe UI" pitchFamily="34" charset="0"/>
              </a:rPr>
              <a:t>1 a) Matter</a:t>
            </a:r>
            <a:endParaRPr lang="en-US" sz="2800" b="1" u="sng" dirty="0">
              <a:solidFill>
                <a:srgbClr val="FF0000"/>
              </a:solidFill>
              <a:latin typeface="Stencil" pitchFamily="82"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800" decel="100000"/>
                                        <p:tgtEl>
                                          <p:spTgt spid="6">
                                            <p:txEl>
                                              <p:pRg st="0" end="0"/>
                                            </p:txEl>
                                          </p:spTgt>
                                        </p:tgtEl>
                                      </p:cBhvr>
                                    </p:animEffect>
                                    <p:anim calcmode="lin" valueType="num">
                                      <p:cBhvr>
                                        <p:cTn id="26"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down)">
                                      <p:cBhvr>
                                        <p:cTn id="35" dur="580">
                                          <p:stCondLst>
                                            <p:cond delay="0"/>
                                          </p:stCondLst>
                                        </p:cTn>
                                        <p:tgtEl>
                                          <p:spTgt spid="6">
                                            <p:txEl>
                                              <p:pRg st="2" end="2"/>
                                            </p:txEl>
                                          </p:spTgt>
                                        </p:tgtEl>
                                      </p:cBhvr>
                                    </p:animEffect>
                                    <p:anim calcmode="lin" valueType="num">
                                      <p:cBhvr>
                                        <p:cTn id="36"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xEl>
                                              <p:pRg st="2" end="2"/>
                                            </p:txEl>
                                          </p:spTgt>
                                        </p:tgtEl>
                                      </p:cBhvr>
                                      <p:to x="100000" y="60000"/>
                                    </p:animScale>
                                    <p:animScale>
                                      <p:cBhvr>
                                        <p:cTn id="42" dur="166" decel="50000">
                                          <p:stCondLst>
                                            <p:cond delay="676"/>
                                          </p:stCondLst>
                                        </p:cTn>
                                        <p:tgtEl>
                                          <p:spTgt spid="6">
                                            <p:txEl>
                                              <p:pRg st="2" end="2"/>
                                            </p:txEl>
                                          </p:spTgt>
                                        </p:tgtEl>
                                      </p:cBhvr>
                                      <p:to x="100000" y="100000"/>
                                    </p:animScale>
                                    <p:animScale>
                                      <p:cBhvr>
                                        <p:cTn id="43" dur="26">
                                          <p:stCondLst>
                                            <p:cond delay="1312"/>
                                          </p:stCondLst>
                                        </p:cTn>
                                        <p:tgtEl>
                                          <p:spTgt spid="6">
                                            <p:txEl>
                                              <p:pRg st="2" end="2"/>
                                            </p:txEl>
                                          </p:spTgt>
                                        </p:tgtEl>
                                      </p:cBhvr>
                                      <p:to x="100000" y="80000"/>
                                    </p:animScale>
                                    <p:animScale>
                                      <p:cBhvr>
                                        <p:cTn id="44" dur="166" decel="50000">
                                          <p:stCondLst>
                                            <p:cond delay="1338"/>
                                          </p:stCondLst>
                                        </p:cTn>
                                        <p:tgtEl>
                                          <p:spTgt spid="6">
                                            <p:txEl>
                                              <p:pRg st="2" end="2"/>
                                            </p:txEl>
                                          </p:spTgt>
                                        </p:tgtEl>
                                      </p:cBhvr>
                                      <p:to x="100000" y="100000"/>
                                    </p:animScale>
                                    <p:animScale>
                                      <p:cBhvr>
                                        <p:cTn id="45" dur="26">
                                          <p:stCondLst>
                                            <p:cond delay="1642"/>
                                          </p:stCondLst>
                                        </p:cTn>
                                        <p:tgtEl>
                                          <p:spTgt spid="6">
                                            <p:txEl>
                                              <p:pRg st="2" end="2"/>
                                            </p:txEl>
                                          </p:spTgt>
                                        </p:tgtEl>
                                      </p:cBhvr>
                                      <p:to x="100000" y="90000"/>
                                    </p:animScale>
                                    <p:animScale>
                                      <p:cBhvr>
                                        <p:cTn id="46" dur="166" decel="50000">
                                          <p:stCondLst>
                                            <p:cond delay="1668"/>
                                          </p:stCondLst>
                                        </p:cTn>
                                        <p:tgtEl>
                                          <p:spTgt spid="6">
                                            <p:txEl>
                                              <p:pRg st="2" end="2"/>
                                            </p:txEl>
                                          </p:spTgt>
                                        </p:tgtEl>
                                      </p:cBhvr>
                                      <p:to x="100000" y="100000"/>
                                    </p:animScale>
                                    <p:animScale>
                                      <p:cBhvr>
                                        <p:cTn id="47" dur="26">
                                          <p:stCondLst>
                                            <p:cond delay="1808"/>
                                          </p:stCondLst>
                                        </p:cTn>
                                        <p:tgtEl>
                                          <p:spTgt spid="6">
                                            <p:txEl>
                                              <p:pRg st="2" end="2"/>
                                            </p:txEl>
                                          </p:spTgt>
                                        </p:tgtEl>
                                      </p:cBhvr>
                                      <p:to x="100000" y="95000"/>
                                    </p:animScale>
                                    <p:animScale>
                                      <p:cBhvr>
                                        <p:cTn id="48" dur="166" decel="50000">
                                          <p:stCondLst>
                                            <p:cond delay="1834"/>
                                          </p:stCondLst>
                                        </p:cTn>
                                        <p:tgtEl>
                                          <p:spTgt spid="6">
                                            <p:txEl>
                                              <p:pRg st="2" end="2"/>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from="(-#ppt_w/2)" to="(#ppt_x)" calcmode="lin" valueType="num">
                                      <p:cBhvr>
                                        <p:cTn id="53" dur="600" fill="hold">
                                          <p:stCondLst>
                                            <p:cond delay="0"/>
                                          </p:stCondLst>
                                        </p:cTn>
                                        <p:tgtEl>
                                          <p:spTgt spid="6">
                                            <p:txEl>
                                              <p:pRg st="3" end="3"/>
                                            </p:txEl>
                                          </p:spTgt>
                                        </p:tgtEl>
                                        <p:attrNameLst>
                                          <p:attrName>ppt_x</p:attrName>
                                        </p:attrNameLst>
                                      </p:cBhvr>
                                    </p:anim>
                                    <p:anim from="0" to="-1.0" calcmode="lin" valueType="num">
                                      <p:cBhvr>
                                        <p:cTn id="54" dur="200" decel="50000" autoRev="1" fill="hold">
                                          <p:stCondLst>
                                            <p:cond delay="600"/>
                                          </p:stCondLst>
                                        </p:cTn>
                                        <p:tgtEl>
                                          <p:spTgt spid="6">
                                            <p:txEl>
                                              <p:pRg st="3" end="3"/>
                                            </p:txEl>
                                          </p:spTgt>
                                        </p:tgtEl>
                                        <p:attrNameLst>
                                          <p:attrName>xshear</p:attrName>
                                        </p:attrNameLst>
                                      </p:cBhvr>
                                    </p:anim>
                                    <p:animScale>
                                      <p:cBhvr>
                                        <p:cTn id="55" dur="200" decel="100000" autoRev="1" fill="hold">
                                          <p:stCondLst>
                                            <p:cond delay="600"/>
                                          </p:stCondLst>
                                        </p:cTn>
                                        <p:tgtEl>
                                          <p:spTgt spid="6">
                                            <p:txEl>
                                              <p:pRg st="3" end="3"/>
                                            </p:txEl>
                                          </p:spTgt>
                                        </p:tgtEl>
                                      </p:cBhvr>
                                      <p:from x="100000" y="100000"/>
                                      <p:to x="80000" y="100000"/>
                                    </p:animScale>
                                    <p:anim by="(#ppt_h/3+#ppt_w*0.1)" calcmode="lin" valueType="num">
                                      <p:cBhvr additive="sum">
                                        <p:cTn id="56" dur="200" decel="100000" autoRev="1" fill="hold">
                                          <p:stCondLst>
                                            <p:cond delay="600"/>
                                          </p:stCondLst>
                                        </p:cTn>
                                        <p:tgtEl>
                                          <p:spTgt spid="6">
                                            <p:txEl>
                                              <p:pRg st="3" end="3"/>
                                            </p:txEl>
                                          </p:spTgt>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strips(downLeft)">
                                      <p:cBhvr>
                                        <p:cTn id="61" dur="500"/>
                                        <p:tgtEl>
                                          <p:spTgt spid="6">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0" presetClass="entr" presetSubtype="0" fill="hold" nodeType="click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wedge">
                                      <p:cBhvr>
                                        <p:cTn id="66" dur="2000"/>
                                        <p:tgtEl>
                                          <p:spTgt spid="6">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animEffect transition="in" filter="checkerboard(across)">
                                      <p:cBhvr>
                                        <p:cTn id="71" dur="500"/>
                                        <p:tgtEl>
                                          <p:spTgt spid="6">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4" presetClass="entr" presetSubtype="0" accel="100000" fill="hold" nodeType="clickEffect">
                                  <p:stCondLst>
                                    <p:cond delay="0"/>
                                  </p:stCondLst>
                                  <p:childTnLst>
                                    <p:set>
                                      <p:cBhvr>
                                        <p:cTn id="75" dur="1" fill="hold">
                                          <p:stCondLst>
                                            <p:cond delay="0"/>
                                          </p:stCondLst>
                                        </p:cTn>
                                        <p:tgtEl>
                                          <p:spTgt spid="6">
                                            <p:txEl>
                                              <p:pRg st="7" end="7"/>
                                            </p:txEl>
                                          </p:spTgt>
                                        </p:tgtEl>
                                        <p:attrNameLst>
                                          <p:attrName>style.visibility</p:attrName>
                                        </p:attrNameLst>
                                      </p:cBhvr>
                                      <p:to>
                                        <p:strVal val="visible"/>
                                      </p:to>
                                    </p:set>
                                    <p:anim calcmode="lin" valueType="num">
                                      <p:cBhvr>
                                        <p:cTn id="76" dur="500" fill="hold"/>
                                        <p:tgtEl>
                                          <p:spTgt spid="6">
                                            <p:txEl>
                                              <p:pRg st="7" end="7"/>
                                            </p:txEl>
                                          </p:spTgt>
                                        </p:tgtEl>
                                        <p:attrNameLst>
                                          <p:attrName>ppt_w</p:attrName>
                                        </p:attrNameLst>
                                      </p:cBhvr>
                                      <p:tavLst>
                                        <p:tav tm="0">
                                          <p:val>
                                            <p:strVal val="#ppt_w*0.05"/>
                                          </p:val>
                                        </p:tav>
                                        <p:tav tm="100000">
                                          <p:val>
                                            <p:strVal val="#ppt_w"/>
                                          </p:val>
                                        </p:tav>
                                      </p:tavLst>
                                    </p:anim>
                                    <p:anim calcmode="lin" valueType="num">
                                      <p:cBhvr>
                                        <p:cTn id="77" dur="5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78" dur="500" fill="hold"/>
                                        <p:tgtEl>
                                          <p:spTgt spid="6">
                                            <p:txEl>
                                              <p:pRg st="7" end="7"/>
                                            </p:txEl>
                                          </p:spTgt>
                                        </p:tgtEl>
                                        <p:attrNameLst>
                                          <p:attrName>ppt_x</p:attrName>
                                        </p:attrNameLst>
                                      </p:cBhvr>
                                      <p:tavLst>
                                        <p:tav tm="0">
                                          <p:val>
                                            <p:strVal val="#ppt_x-.2"/>
                                          </p:val>
                                        </p:tav>
                                        <p:tav tm="100000">
                                          <p:val>
                                            <p:strVal val="#ppt_x"/>
                                          </p:val>
                                        </p:tav>
                                      </p:tavLst>
                                    </p:anim>
                                    <p:anim calcmode="lin" valueType="num">
                                      <p:cBhvr>
                                        <p:cTn id="79" dur="500" fill="hold"/>
                                        <p:tgtEl>
                                          <p:spTgt spid="6">
                                            <p:txEl>
                                              <p:pRg st="7" end="7"/>
                                            </p:txEl>
                                          </p:spTgt>
                                        </p:tgtEl>
                                        <p:attrNameLst>
                                          <p:attrName>ppt_y</p:attrName>
                                        </p:attrNameLst>
                                      </p:cBhvr>
                                      <p:tavLst>
                                        <p:tav tm="0">
                                          <p:val>
                                            <p:strVal val="#ppt_y"/>
                                          </p:val>
                                        </p:tav>
                                        <p:tav tm="100000">
                                          <p:val>
                                            <p:strVal val="#ppt_y"/>
                                          </p:val>
                                        </p:tav>
                                      </p:tavLst>
                                    </p:anim>
                                    <p:animEffect transition="in" filter="fade">
                                      <p:cBhvr>
                                        <p:cTn id="8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954107"/>
          </a:xfrm>
          <a:prstGeom prst="rect">
            <a:avLst/>
          </a:prstGeom>
        </p:spPr>
        <p:txBody>
          <a:bodyPr wrap="square">
            <a:spAutoFit/>
          </a:bodyPr>
          <a:lstStyle/>
          <a:p>
            <a:r>
              <a:rPr lang="en-US" sz="2800" b="1" u="sng" dirty="0" smtClean="0">
                <a:solidFill>
                  <a:srgbClr val="FF3300"/>
                </a:solidFill>
                <a:latin typeface="Stencil" pitchFamily="82" charset="0"/>
                <a:cs typeface="Times New Roman" pitchFamily="18" charset="0"/>
              </a:rPr>
              <a:t>5) Interconversion of the three states of matter :-</a:t>
            </a:r>
            <a:endParaRPr lang="en-US" sz="2800" u="sng" dirty="0">
              <a:latin typeface="Stencil" pitchFamily="82" charset="0"/>
            </a:endParaRPr>
          </a:p>
        </p:txBody>
      </p:sp>
      <p:sp>
        <p:nvSpPr>
          <p:cNvPr id="3" name="Rectangle 2"/>
          <p:cNvSpPr/>
          <p:nvPr/>
        </p:nvSpPr>
        <p:spPr>
          <a:xfrm>
            <a:off x="0" y="1371600"/>
            <a:ext cx="9144000" cy="830997"/>
          </a:xfrm>
          <a:prstGeom prst="rect">
            <a:avLst/>
          </a:prstGeom>
        </p:spPr>
        <p:txBody>
          <a:bodyPr wrap="square">
            <a:spAutoFit/>
          </a:bodyPr>
          <a:lstStyle/>
          <a:p>
            <a:r>
              <a:rPr lang="en-US" sz="2400" b="1" dirty="0" smtClean="0">
                <a:solidFill>
                  <a:srgbClr val="3333FF"/>
                </a:solidFill>
                <a:latin typeface="Tw Cen MT Condensed Extra Bold" pitchFamily="34" charset="0"/>
              </a:rPr>
              <a:t>The states of matter are inter convertible. The state of matter can be changed by changing the temperature or pressure.</a:t>
            </a:r>
          </a:p>
        </p:txBody>
      </p:sp>
      <p:pic>
        <p:nvPicPr>
          <p:cNvPr id="5122" name="Picture 2" descr="C:\Users\alok\Desktop\iutgi.JPG"/>
          <p:cNvPicPr>
            <a:picLocks noChangeAspect="1" noChangeArrowheads="1"/>
          </p:cNvPicPr>
          <p:nvPr/>
        </p:nvPicPr>
        <p:blipFill>
          <a:blip r:embed="rId2"/>
          <a:srcRect/>
          <a:stretch>
            <a:fillRect/>
          </a:stretch>
        </p:blipFill>
        <p:spPr bwMode="auto">
          <a:xfrm>
            <a:off x="533400" y="2438400"/>
            <a:ext cx="5981605" cy="3376172"/>
          </a:xfrm>
          <a:prstGeom prst="rect">
            <a:avLst/>
          </a:prstGeo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strips(down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fade">
                                      <p:cBhvr>
                                        <p:cTn id="30" dur="500"/>
                                        <p:tgtEl>
                                          <p:spTgt spid="5122"/>
                                        </p:tgtEl>
                                      </p:cBhvr>
                                    </p:animEffect>
                                    <p:anim calcmode="lin" valueType="num">
                                      <p:cBhvr>
                                        <p:cTn id="31" dur="500" fill="hold"/>
                                        <p:tgtEl>
                                          <p:spTgt spid="5122"/>
                                        </p:tgtEl>
                                        <p:attrNameLst>
                                          <p:attrName>ppt_x</p:attrName>
                                        </p:attrNameLst>
                                      </p:cBhvr>
                                      <p:tavLst>
                                        <p:tav tm="0">
                                          <p:val>
                                            <p:strVal val="#ppt_x"/>
                                          </p:val>
                                        </p:tav>
                                        <p:tav tm="100000">
                                          <p:val>
                                            <p:strVal val="#ppt_x"/>
                                          </p:val>
                                        </p:tav>
                                      </p:tavLst>
                                    </p:anim>
                                    <p:anim calcmode="lin" valueType="num">
                                      <p:cBhvr>
                                        <p:cTn id="32" dur="5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3647152" cy="523220"/>
          </a:xfrm>
          <a:prstGeom prst="rect">
            <a:avLst/>
          </a:prstGeom>
        </p:spPr>
        <p:txBody>
          <a:bodyPr wrap="none">
            <a:spAutoFit/>
          </a:bodyPr>
          <a:lstStyle/>
          <a:p>
            <a:r>
              <a:rPr lang="en-US" sz="2800" b="1" u="sng" dirty="0" smtClean="0">
                <a:solidFill>
                  <a:srgbClr val="FF3300"/>
                </a:solidFill>
                <a:latin typeface="Stencil" pitchFamily="82" charset="0"/>
                <a:cs typeface="Times New Roman" pitchFamily="18" charset="0"/>
              </a:rPr>
              <a:t>6 a) Evaporation :-</a:t>
            </a:r>
            <a:endParaRPr lang="en-US" sz="2800" u="sng" dirty="0">
              <a:latin typeface="Stencil" pitchFamily="82" charset="0"/>
            </a:endParaRPr>
          </a:p>
        </p:txBody>
      </p:sp>
      <p:sp>
        <p:nvSpPr>
          <p:cNvPr id="3" name="Rectangle 2"/>
          <p:cNvSpPr/>
          <p:nvPr/>
        </p:nvSpPr>
        <p:spPr>
          <a:xfrm>
            <a:off x="0" y="838200"/>
            <a:ext cx="9144000" cy="5570756"/>
          </a:xfrm>
          <a:prstGeom prst="rect">
            <a:avLst/>
          </a:prstGeom>
        </p:spPr>
        <p:txBody>
          <a:bodyPr wrap="square">
            <a:spAutoFit/>
          </a:bodyPr>
          <a:lstStyle/>
          <a:p>
            <a:r>
              <a:rPr lang="en-US" sz="2400" b="1" dirty="0" smtClean="0">
                <a:latin typeface="Tw Cen MT Condensed Extra Bold" pitchFamily="34" charset="0"/>
              </a:rPr>
              <a:t> </a:t>
            </a:r>
            <a:r>
              <a:rPr lang="en-US" sz="2400" b="1" dirty="0" smtClean="0">
                <a:solidFill>
                  <a:srgbClr val="3333FF"/>
                </a:solidFill>
                <a:latin typeface="Tw Cen MT Condensed Extra Bold" pitchFamily="34" charset="0"/>
              </a:rPr>
              <a:t>The change of a liquid into vapour at any temperature below its boiling point is called</a:t>
            </a:r>
            <a:r>
              <a:rPr lang="en-US" sz="2400" b="1" dirty="0" smtClean="0">
                <a:solidFill>
                  <a:srgbClr val="0000FF"/>
                </a:solidFill>
                <a:latin typeface="Tw Cen MT Condensed Extra Bold" pitchFamily="34" charset="0"/>
              </a:rPr>
              <a:t> </a:t>
            </a:r>
            <a:r>
              <a:rPr lang="en-US" sz="2400" b="1" dirty="0" smtClean="0">
                <a:solidFill>
                  <a:srgbClr val="FF3300"/>
                </a:solidFill>
                <a:latin typeface="Tw Cen MT Condensed Extra Bold" pitchFamily="34" charset="0"/>
              </a:rPr>
              <a:t>evaporation.</a:t>
            </a:r>
            <a:r>
              <a:rPr lang="en-US" sz="2400" b="1" dirty="0" smtClean="0">
                <a:solidFill>
                  <a:srgbClr val="0000FF"/>
                </a:solidFill>
                <a:latin typeface="Tw Cen MT Condensed Extra Bold" pitchFamily="34" charset="0"/>
              </a:rPr>
              <a:t> </a:t>
            </a:r>
          </a:p>
          <a:p>
            <a:r>
              <a:rPr lang="en-US" sz="2400" b="1" dirty="0" smtClean="0">
                <a:solidFill>
                  <a:srgbClr val="0000FF"/>
                </a:solidFill>
                <a:latin typeface="Tw Cen MT Condensed Extra Bold" pitchFamily="34" charset="0"/>
              </a:rPr>
              <a:t>     </a:t>
            </a:r>
            <a:r>
              <a:rPr lang="en-US" sz="2400" b="1" dirty="0" smtClean="0">
                <a:solidFill>
                  <a:srgbClr val="3333FF"/>
                </a:solidFill>
                <a:latin typeface="Tw Cen MT Condensed Extra Bold" pitchFamily="34" charset="0"/>
              </a:rPr>
              <a:t>Evaporation is a surface phenomenon. Particles from the surface gain enough energy to overcome the forces of attraction and changes to vapour state.</a:t>
            </a:r>
          </a:p>
          <a:p>
            <a:endParaRPr lang="en-US" sz="2800" b="1" u="sng" dirty="0" smtClean="0">
              <a:solidFill>
                <a:srgbClr val="FF3300"/>
              </a:solidFill>
              <a:latin typeface="Stencil" pitchFamily="82" charset="0"/>
            </a:endParaRPr>
          </a:p>
          <a:p>
            <a:r>
              <a:rPr lang="en-US" sz="2800" b="1" u="sng" dirty="0" smtClean="0">
                <a:solidFill>
                  <a:srgbClr val="FF3300"/>
                </a:solidFill>
                <a:latin typeface="Stencil" pitchFamily="82" charset="0"/>
              </a:rPr>
              <a:t> b) Factors affecting evaporation :-</a:t>
            </a:r>
            <a:r>
              <a:rPr lang="en-US" sz="2800" b="1" u="sng" dirty="0" smtClean="0">
                <a:solidFill>
                  <a:srgbClr val="0000FF"/>
                </a:solidFill>
                <a:latin typeface="Stencil" pitchFamily="82" charset="0"/>
              </a:rPr>
              <a:t> </a:t>
            </a:r>
          </a:p>
          <a:p>
            <a:r>
              <a:rPr lang="en-US" sz="2400" b="1" dirty="0" smtClean="0">
                <a:solidFill>
                  <a:srgbClr val="0000FF"/>
                </a:solidFill>
                <a:latin typeface="Tw Cen MT Condensed Extra Bold" pitchFamily="34" charset="0"/>
              </a:rPr>
              <a:t>    </a:t>
            </a:r>
            <a:r>
              <a:rPr lang="en-US" sz="2400" b="1" dirty="0" smtClean="0">
                <a:solidFill>
                  <a:srgbClr val="3333FF"/>
                </a:solidFill>
                <a:latin typeface="Tw Cen MT Condensed Extra Bold" pitchFamily="34" charset="0"/>
              </a:rPr>
              <a:t>The rate of evaporation depends upon surface area, temperature,</a:t>
            </a:r>
          </a:p>
          <a:p>
            <a:r>
              <a:rPr lang="en-US" sz="2400" b="1" dirty="0" smtClean="0">
                <a:solidFill>
                  <a:srgbClr val="3333FF"/>
                </a:solidFill>
                <a:latin typeface="Tw Cen MT Condensed Extra Bold" pitchFamily="34" charset="0"/>
              </a:rPr>
              <a:t>humidity and wind speed.</a:t>
            </a:r>
          </a:p>
          <a:p>
            <a:r>
              <a:rPr lang="en-US" sz="2400" b="1" dirty="0" smtClean="0">
                <a:solidFill>
                  <a:srgbClr val="3333FF"/>
                </a:solidFill>
                <a:latin typeface="Tw Cen MT Condensed Extra Bold" pitchFamily="34" charset="0"/>
              </a:rPr>
              <a:t>   Increase in the surface area increases the rate of evaporation.</a:t>
            </a:r>
          </a:p>
          <a:p>
            <a:r>
              <a:rPr lang="en-US" sz="2400" b="1" dirty="0" smtClean="0">
                <a:solidFill>
                  <a:srgbClr val="3333FF"/>
                </a:solidFill>
                <a:latin typeface="Tw Cen MT Condensed Extra Bold" pitchFamily="34" charset="0"/>
              </a:rPr>
              <a:t>   Increase in temperature increases the rate of evaporation.</a:t>
            </a:r>
          </a:p>
          <a:p>
            <a:r>
              <a:rPr lang="en-US" sz="2400" b="1" dirty="0" smtClean="0">
                <a:solidFill>
                  <a:srgbClr val="3333FF"/>
                </a:solidFill>
                <a:latin typeface="Tw Cen MT Condensed Extra Bold" pitchFamily="34" charset="0"/>
              </a:rPr>
              <a:t>   Increase in humidity decreases the rate of evaporation.</a:t>
            </a:r>
          </a:p>
          <a:p>
            <a:r>
              <a:rPr lang="en-US" sz="2400" b="1" dirty="0" smtClean="0">
                <a:solidFill>
                  <a:srgbClr val="3333FF"/>
                </a:solidFill>
                <a:latin typeface="Tw Cen MT Condensed Extra Bold" pitchFamily="34" charset="0"/>
              </a:rPr>
              <a:t>   Increase in wind speed increases the rate of evaporation.</a:t>
            </a:r>
          </a:p>
          <a:p>
            <a:endParaRPr lang="en-US" b="1" i="1" dirty="0" smtClean="0">
              <a:solidFill>
                <a:srgbClr val="3333FF"/>
              </a:solidFill>
            </a:endParaRPr>
          </a:p>
          <a:p>
            <a:r>
              <a:rPr lang="en-US" b="1" dirty="0" smtClean="0">
                <a:solidFill>
                  <a:srgbClr val="0000FF"/>
                </a:solidFill>
              </a:rPr>
              <a:t> </a:t>
            </a:r>
            <a:endParaRPr lang="en-US" dirty="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diamond(out)">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heel(4)">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fade">
                                      <p:cBhvr>
                                        <p:cTn id="58" dur="1000"/>
                                        <p:tgtEl>
                                          <p:spTgt spid="3">
                                            <p:txEl>
                                              <p:pRg st="5" end="5"/>
                                            </p:txEl>
                                          </p:spTgt>
                                        </p:tgtEl>
                                      </p:cBhvr>
                                    </p:animEffect>
                                    <p:anim calcmode="lin" valueType="num">
                                      <p:cBhvr>
                                        <p:cTn id="5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3" presetClass="entr" presetSubtype="0"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fade">
                                      <p:cBhvr>
                                        <p:cTn id="65" dur="300"/>
                                        <p:tgtEl>
                                          <p:spTgt spid="3">
                                            <p:txEl>
                                              <p:pRg st="6" end="6"/>
                                            </p:txEl>
                                          </p:spTgt>
                                        </p:tgtEl>
                                      </p:cBhvr>
                                    </p:animEffect>
                                    <p:anim calcmode="lin" valueType="num">
                                      <p:cBhvr>
                                        <p:cTn id="66" dur="12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7" dur="12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8" dur="1800" decel="50000" fill="hold">
                                          <p:stCondLst>
                                            <p:cond delay="12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1800" decel="50000" fill="hold">
                                          <p:stCondLst>
                                            <p:cond delay="12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right)">
                                      <p:cBhvr>
                                        <p:cTn id="79" dur="500"/>
                                        <p:tgtEl>
                                          <p:spTgt spid="3">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6" fill="hold"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strips(downRight)">
                                      <p:cBhvr>
                                        <p:cTn id="8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evaporation"/>
          <p:cNvPicPr>
            <a:picLocks noChangeAspect="1" noChangeArrowheads="1"/>
          </p:cNvPicPr>
          <p:nvPr/>
        </p:nvPicPr>
        <p:blipFill>
          <a:blip r:embed="rId2"/>
          <a:srcRect/>
          <a:stretch>
            <a:fillRect/>
          </a:stretch>
        </p:blipFill>
        <p:spPr bwMode="auto">
          <a:xfrm>
            <a:off x="304800" y="2438400"/>
            <a:ext cx="4343400" cy="2057400"/>
          </a:xfrm>
          <a:prstGeom prst="rect">
            <a:avLst/>
          </a:prstGeom>
          <a:noFill/>
          <a:ln w="9525">
            <a:noFill/>
            <a:miter lim="800000"/>
            <a:headEnd/>
            <a:tailEnd/>
          </a:ln>
        </p:spPr>
      </p:pic>
      <p:pic>
        <p:nvPicPr>
          <p:cNvPr id="3" name="Picture 9" descr="evaporation"/>
          <p:cNvPicPr>
            <a:picLocks noChangeAspect="1" noChangeArrowheads="1"/>
          </p:cNvPicPr>
          <p:nvPr/>
        </p:nvPicPr>
        <p:blipFill>
          <a:blip r:embed="rId3"/>
          <a:srcRect/>
          <a:stretch>
            <a:fillRect/>
          </a:stretch>
        </p:blipFill>
        <p:spPr bwMode="auto">
          <a:xfrm>
            <a:off x="4800600" y="2438400"/>
            <a:ext cx="4038600" cy="20574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9789"/>
            <a:ext cx="9144000" cy="4585871"/>
          </a:xfrm>
          <a:prstGeom prst="rect">
            <a:avLst/>
          </a:prstGeom>
        </p:spPr>
        <p:txBody>
          <a:bodyPr wrap="square">
            <a:spAutoFit/>
          </a:bodyPr>
          <a:lstStyle/>
          <a:p>
            <a:r>
              <a:rPr lang="en-US" sz="2800" b="1" u="sng" dirty="0" smtClean="0">
                <a:solidFill>
                  <a:srgbClr val="FF3300"/>
                </a:solidFill>
                <a:latin typeface="Stencil" pitchFamily="82" charset="0"/>
              </a:rPr>
              <a:t>c) Evaporation causes cooling :-</a:t>
            </a:r>
          </a:p>
          <a:p>
            <a:endParaRPr lang="en-US" sz="2800" b="1" u="sng" dirty="0" smtClean="0">
              <a:solidFill>
                <a:srgbClr val="FF3300"/>
              </a:solidFill>
              <a:latin typeface="Stencil" pitchFamily="82" charset="0"/>
            </a:endParaRPr>
          </a:p>
          <a:p>
            <a:r>
              <a:rPr lang="en-US" sz="2400" b="1" dirty="0" smtClean="0">
                <a:latin typeface="Tw Cen MT Condensed Extra Bold" pitchFamily="34" charset="0"/>
              </a:rPr>
              <a:t> </a:t>
            </a:r>
            <a:r>
              <a:rPr lang="en-US" sz="2400" b="1" dirty="0" smtClean="0">
                <a:solidFill>
                  <a:srgbClr val="3333FF"/>
                </a:solidFill>
                <a:latin typeface="Tw Cen MT Condensed Extra Bold" pitchFamily="34" charset="0"/>
              </a:rPr>
              <a:t>When a liquid evaporates, the particles of the liquid absorb heat from the surroundings and evaporates. So the surroundings become cold.</a:t>
            </a:r>
          </a:p>
          <a:p>
            <a:r>
              <a:rPr lang="en-US" sz="2400" b="1" dirty="0" smtClean="0">
                <a:solidFill>
                  <a:srgbClr val="3333FF"/>
                </a:solidFill>
                <a:latin typeface="Tw Cen MT Condensed Extra Bold" pitchFamily="34" charset="0"/>
              </a:rPr>
              <a:t>   E.g. :- People sprinkle water on the roof or open ground because during evaporation water absorbs heat  makes the hot surface cool.</a:t>
            </a:r>
          </a:p>
          <a:p>
            <a:r>
              <a:rPr lang="en-US" sz="2400" b="1" dirty="0" smtClean="0">
                <a:solidFill>
                  <a:srgbClr val="3333FF"/>
                </a:solidFill>
                <a:latin typeface="Tw Cen MT Condensed Extra Bold" pitchFamily="34" charset="0"/>
              </a:rPr>
              <a:t>    During summer  we sweat more because during evaporation the sweat absorbs heat from our body making the body cool.</a:t>
            </a:r>
          </a:p>
          <a:p>
            <a:r>
              <a:rPr lang="en-US" sz="2400" b="1" dirty="0" smtClean="0">
                <a:solidFill>
                  <a:srgbClr val="3333FF"/>
                </a:solidFill>
                <a:latin typeface="Tw Cen MT Condensed Extra Bold" pitchFamily="34" charset="0"/>
              </a:rPr>
              <a:t>    Wearing cotton clothes in summer keeps us cool because cotton absorbs sweat and when the sweat evaporates it absorbs heat from our body making the body cool.</a:t>
            </a:r>
          </a:p>
          <a:p>
            <a:r>
              <a:rPr lang="en-US" sz="2000" b="1" dirty="0" smtClean="0"/>
              <a:t>    </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1000" fill="hold"/>
                                        <p:tgtEl>
                                          <p:spTgt spid="2">
                                            <p:txEl>
                                              <p:pRg st="2" end="2"/>
                                            </p:txEl>
                                          </p:spTgt>
                                        </p:tgtEl>
                                        <p:attrNameLst>
                                          <p:attrName>ppt_w</p:attrName>
                                        </p:attrNameLst>
                                      </p:cBhvr>
                                      <p:tavLst>
                                        <p:tav tm="0">
                                          <p:val>
                                            <p:strVal val="#ppt_w*2.5"/>
                                          </p:val>
                                        </p:tav>
                                        <p:tav tm="100000">
                                          <p:val>
                                            <p:strVal val="#ppt_w"/>
                                          </p:val>
                                        </p:tav>
                                      </p:tavLst>
                                    </p:anim>
                                    <p:anim calcmode="lin" valueType="num">
                                      <p:cBhvr>
                                        <p:cTn id="26" dur="1000" fill="hold"/>
                                        <p:tgtEl>
                                          <p:spTgt spid="2">
                                            <p:txEl>
                                              <p:pRg st="2" end="2"/>
                                            </p:txEl>
                                          </p:spTgt>
                                        </p:tgtEl>
                                        <p:attrNameLst>
                                          <p:attrName>ppt_h</p:attrName>
                                        </p:attrNameLst>
                                      </p:cBhvr>
                                      <p:tavLst>
                                        <p:tav tm="0">
                                          <p:val>
                                            <p:strVal val="#ppt_h*0.01"/>
                                          </p:val>
                                        </p:tav>
                                        <p:tav tm="100000">
                                          <p:val>
                                            <p:strVal val="#ppt_h"/>
                                          </p:val>
                                        </p:tav>
                                      </p:tavLst>
                                    </p:anim>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h+1"/>
                                          </p:val>
                                        </p:tav>
                                        <p:tav tm="100000">
                                          <p:val>
                                            <p:strVal val="#ppt_y"/>
                                          </p:val>
                                        </p:tav>
                                      </p:tavLst>
                                    </p:anim>
                                    <p:animEffect transition="in" filter="fade">
                                      <p:cBhvr>
                                        <p:cTn id="29" dur="10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decel="50000" fill="hold">
                                          <p:stCondLst>
                                            <p:cond delay="0"/>
                                          </p:stCondLst>
                                        </p:cTn>
                                        <p:tgtEl>
                                          <p:spTgt spid="2">
                                            <p:txEl>
                                              <p:pRg st="3" end="3"/>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2">
                                            <p:txEl>
                                              <p:pRg st="3" end="3"/>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
                                            <p:txEl>
                                              <p:pRg st="3" end="3"/>
                                            </p:txEl>
                                          </p:spTgt>
                                        </p:tgtEl>
                                        <p:attrNameLst>
                                          <p:attrName>ppt_w</p:attrName>
                                        </p:attrNameLst>
                                      </p:cBhvr>
                                      <p:tavLst>
                                        <p:tav tm="0">
                                          <p:val>
                                            <p:strVal val="#ppt_w*.05"/>
                                          </p:val>
                                        </p:tav>
                                        <p:tav tm="100000">
                                          <p:val>
                                            <p:strVal val="#ppt_w"/>
                                          </p:val>
                                        </p:tav>
                                      </p:tavLst>
                                    </p:anim>
                                    <p:anim calcmode="lin" valueType="num">
                                      <p:cBhvr>
                                        <p:cTn id="37"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
                                            <p:txEl>
                                              <p:pRg st="3" end="3"/>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
                                            <p:txEl>
                                              <p:pRg st="3" end="3"/>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
                                            <p:txEl>
                                              <p:pRg st="3" end="3"/>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plus(in)">
                                      <p:cBhvr>
                                        <p:cTn id="46" dur="2000"/>
                                        <p:tgtEl>
                                          <p:spTgt spid="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iterate type="lt">
                                    <p:tmPct val="5000"/>
                                  </p:iterate>
                                  <p:childTnLst>
                                    <p:set>
                                      <p:cBhvr>
                                        <p:cTn id="50" dur="1" fill="hold">
                                          <p:stCondLst>
                                            <p:cond delay="0"/>
                                          </p:stCondLst>
                                        </p:cTn>
                                        <p:tgtEl>
                                          <p:spTgt spid="2">
                                            <p:txEl>
                                              <p:pRg st="5" end="5"/>
                                            </p:txEl>
                                          </p:spTgt>
                                        </p:tgtEl>
                                        <p:attrNameLst>
                                          <p:attrName>style.visibility</p:attrName>
                                        </p:attrNameLst>
                                      </p:cBhvr>
                                      <p:to>
                                        <p:strVal val="visible"/>
                                      </p:to>
                                    </p:set>
                                    <p:anim calcmode="lin" valueType="num">
                                      <p:cBhvr>
                                        <p:cTn id="5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3" dur="5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evaporative_cooling"/>
          <p:cNvPicPr>
            <a:picLocks noChangeAspect="1" noChangeArrowheads="1"/>
          </p:cNvPicPr>
          <p:nvPr/>
        </p:nvPicPr>
        <p:blipFill>
          <a:blip r:embed="rId2"/>
          <a:srcRect/>
          <a:stretch>
            <a:fillRect/>
          </a:stretch>
        </p:blipFill>
        <p:spPr bwMode="auto">
          <a:xfrm>
            <a:off x="304800" y="2133600"/>
            <a:ext cx="4038600" cy="2667000"/>
          </a:xfrm>
          <a:prstGeom prst="rect">
            <a:avLst/>
          </a:prstGeom>
          <a:noFill/>
          <a:ln w="9525">
            <a:noFill/>
            <a:miter lim="800000"/>
            <a:headEnd/>
            <a:tailEnd/>
          </a:ln>
        </p:spPr>
      </p:pic>
      <p:pic>
        <p:nvPicPr>
          <p:cNvPr id="3" name="Picture 9" descr="faq_diag"/>
          <p:cNvPicPr>
            <a:picLocks noChangeAspect="1" noChangeArrowheads="1"/>
          </p:cNvPicPr>
          <p:nvPr/>
        </p:nvPicPr>
        <p:blipFill>
          <a:blip r:embed="rId3"/>
          <a:srcRect/>
          <a:stretch>
            <a:fillRect/>
          </a:stretch>
        </p:blipFill>
        <p:spPr bwMode="auto">
          <a:xfrm>
            <a:off x="4495800" y="2133600"/>
            <a:ext cx="4343400" cy="2667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981200"/>
            <a:ext cx="6109173" cy="3046988"/>
          </a:xfrm>
          <a:prstGeom prst="rect">
            <a:avLst/>
          </a:prstGeom>
          <a:noFill/>
        </p:spPr>
        <p:txBody>
          <a:bodyPr wrap="none" lIns="91440" tIns="45720" rIns="91440" bIns="45720">
            <a:prstTxWarp prst="textWave4">
              <a:avLst/>
            </a:prstTxWarp>
            <a:spAutoFit/>
          </a:bodyPr>
          <a:lstStyle/>
          <a:p>
            <a:pPr algn="ctr"/>
            <a:r>
              <a:rPr lang="en-US" sz="9600" b="1" i="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a:t>
            </a:r>
          </a:p>
          <a:p>
            <a:pPr algn="ctr"/>
            <a:r>
              <a:rPr lang="en-US" sz="9600" b="1" i="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YOU</a:t>
            </a:r>
            <a:endParaRPr lang="en-US"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381000"/>
            <a:ext cx="7772400" cy="457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rgbClr val="FF3300"/>
                </a:solidFill>
                <a:effectLst/>
                <a:uLnTx/>
                <a:uFillTx/>
                <a:latin typeface="Stencil" pitchFamily="82" charset="0"/>
                <a:ea typeface="+mj-ea"/>
                <a:cs typeface="Segoe UI" pitchFamily="34" charset="0"/>
              </a:rPr>
              <a:t>2) Physical nature of matter :-</a:t>
            </a:r>
          </a:p>
        </p:txBody>
      </p:sp>
      <p:sp>
        <p:nvSpPr>
          <p:cNvPr id="3" name="Rectangle 5"/>
          <p:cNvSpPr txBox="1">
            <a:spLocks noChangeArrowheads="1"/>
          </p:cNvSpPr>
          <p:nvPr/>
        </p:nvSpPr>
        <p:spPr>
          <a:xfrm>
            <a:off x="0" y="838200"/>
            <a:ext cx="8915400" cy="44196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Matter is made up of particles.</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noProof="0" dirty="0" smtClean="0">
                <a:ln>
                  <a:noFill/>
                </a:ln>
                <a:solidFill>
                  <a:srgbClr val="3333FF"/>
                </a:solidFill>
                <a:effectLst/>
                <a:uLnTx/>
                <a:uFillTx/>
                <a:latin typeface="Tw Cen MT Condensed Extra Bold" pitchFamily="34" charset="0"/>
                <a:cs typeface="Segoe UI" pitchFamily="34" charset="0"/>
              </a:rPr>
              <a:t> </a:t>
            </a: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The particles of matter are very tiny.</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The particles of matter have space between them.</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The particles of matter are continuously moving.</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Wingdings" pitchFamily="2" charset="2"/>
              <a:buChar char="Ø"/>
              <a:tabLst/>
              <a:defRPr/>
            </a:pP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 The particles of matter attract each other. </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Arial" pitchFamily="34" charset="0"/>
              <a:buNone/>
              <a:tabLst/>
              <a:defRPr/>
            </a:pPr>
            <a:endParaRPr kumimoji="0" lang="en-US" sz="2800" b="1" i="0" u="sng" strike="noStrike" kern="1200" cap="none" spc="0" normalizeH="0" baseline="0" noProof="0" dirty="0" smtClean="0">
              <a:ln>
                <a:noFill/>
              </a:ln>
              <a:solidFill>
                <a:srgbClr val="FF3300"/>
              </a:solidFill>
              <a:effectLst/>
              <a:uLnTx/>
              <a:uFillTx/>
              <a:latin typeface="Stencil" pitchFamily="82" charset="0"/>
              <a:cs typeface="Segoe UI" pitchFamily="34" charset="0"/>
            </a:endParaRP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Arial" pitchFamily="34" charset="0"/>
              <a:buNone/>
              <a:tabLst/>
              <a:defRPr/>
            </a:pPr>
            <a:r>
              <a:rPr kumimoji="0" lang="en-US" sz="2800" b="1" i="0" u="sng" strike="noStrike" kern="1200" cap="none" spc="0" normalizeH="0" baseline="0" noProof="0" dirty="0" smtClean="0">
                <a:ln>
                  <a:noFill/>
                </a:ln>
                <a:solidFill>
                  <a:srgbClr val="FF3300"/>
                </a:solidFill>
                <a:effectLst/>
                <a:uLnTx/>
                <a:uFillTx/>
                <a:latin typeface="Stencil" pitchFamily="82" charset="0"/>
                <a:cs typeface="Segoe UI" pitchFamily="34" charset="0"/>
              </a:rPr>
              <a:t>a) Matter is made up particles :-</a:t>
            </a:r>
          </a:p>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Arial" pitchFamily="34" charset="0"/>
              <a:buNone/>
              <a:tabLst/>
              <a:defRPr/>
            </a:pPr>
            <a:r>
              <a:rPr kumimoji="0" lang="en-US" sz="2400" b="1" i="0" u="sng" strike="noStrike" kern="1200" cap="none" spc="0" normalizeH="0" baseline="0" noProof="0" dirty="0" smtClean="0">
                <a:ln>
                  <a:noFill/>
                </a:ln>
                <a:solidFill>
                  <a:srgbClr val="FF3300"/>
                </a:solidFill>
                <a:effectLst/>
                <a:uLnTx/>
                <a:uFillTx/>
                <a:latin typeface="Tw Cen MT Condensed Extra Bold" pitchFamily="34" charset="0"/>
                <a:cs typeface="Segoe UI" pitchFamily="34" charset="0"/>
              </a:rPr>
              <a:t>Activity</a:t>
            </a:r>
            <a:r>
              <a:rPr kumimoji="0" lang="en-US" sz="2400" b="1" strike="noStrike" kern="1200" cap="none" spc="0" normalizeH="0" baseline="0" noProof="0" dirty="0" smtClean="0">
                <a:ln>
                  <a:noFill/>
                </a:ln>
                <a:solidFill>
                  <a:srgbClr val="FF3300"/>
                </a:solidFill>
                <a:effectLst/>
                <a:uLnTx/>
                <a:uFillTx/>
                <a:latin typeface="Tw Cen MT Condensed Extra Bold" pitchFamily="34" charset="0"/>
                <a:cs typeface="Segoe UI" pitchFamily="34" charset="0"/>
              </a:rPr>
              <a:t> :-</a:t>
            </a:r>
            <a:r>
              <a:rPr kumimoji="0" lang="en-US" sz="2400" b="1" strike="noStrike" kern="1200" cap="none" spc="0" normalizeH="0" baseline="0" noProof="0" dirty="0" smtClean="0">
                <a:ln>
                  <a:noFill/>
                </a:ln>
                <a:solidFill>
                  <a:schemeClr val="tx2">
                    <a:lumMod val="75000"/>
                  </a:schemeClr>
                </a:solidFill>
                <a:effectLst/>
                <a:uLnTx/>
                <a:uFillTx/>
                <a:latin typeface="Tw Cen MT Condensed Extra Bold" pitchFamily="34" charset="0"/>
                <a:cs typeface="Segoe UI" pitchFamily="34" charset="0"/>
              </a:rPr>
              <a:t> </a:t>
            </a: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Take some water in a beaker and note its level. Dissolve some salt or sugar in it with the help of a glass rod. The salt dissolves in the water but the level of water does not change. This is because the particles of water get into the space between the particles of water. This shows that matter is made up of particles.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additive="base">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barn(inHorizontal)">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1"/>
          <p:cNvPicPr>
            <a:picLocks noChangeAspect="1" noChangeArrowheads="1"/>
          </p:cNvPicPr>
          <p:nvPr/>
        </p:nvPicPr>
        <p:blipFill>
          <a:blip r:embed="rId2"/>
          <a:srcRect/>
          <a:stretch>
            <a:fillRect/>
          </a:stretch>
        </p:blipFill>
        <p:spPr bwMode="auto">
          <a:xfrm>
            <a:off x="2438400" y="685800"/>
            <a:ext cx="4267200" cy="1753644"/>
          </a:xfrm>
          <a:prstGeom prst="rect">
            <a:avLst/>
          </a:prstGeom>
          <a:noFill/>
          <a:ln w="9525">
            <a:noFill/>
            <a:miter lim="800000"/>
            <a:headEnd/>
            <a:tailEnd/>
          </a:ln>
        </p:spPr>
      </p:pic>
      <p:sp>
        <p:nvSpPr>
          <p:cNvPr id="5" name="Rectangle 4"/>
          <p:cNvSpPr txBox="1">
            <a:spLocks noChangeArrowheads="1"/>
          </p:cNvSpPr>
          <p:nvPr/>
        </p:nvSpPr>
        <p:spPr>
          <a:xfrm>
            <a:off x="0" y="2895600"/>
            <a:ext cx="9144000" cy="68897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rgbClr val="FF3300"/>
                </a:solidFill>
                <a:effectLst/>
                <a:uLnTx/>
                <a:uFillTx/>
                <a:latin typeface="Stencil" pitchFamily="82" charset="0"/>
                <a:ea typeface="+mj-ea"/>
                <a:cs typeface="Segoe UI" pitchFamily="34" charset="0"/>
              </a:rPr>
              <a:t>b) The particles of matter are very tiny :-</a:t>
            </a:r>
          </a:p>
        </p:txBody>
      </p:sp>
      <p:sp>
        <p:nvSpPr>
          <p:cNvPr id="6" name="Rectangle 5"/>
          <p:cNvSpPr txBox="1">
            <a:spLocks noChangeArrowheads="1"/>
          </p:cNvSpPr>
          <p:nvPr/>
        </p:nvSpPr>
        <p:spPr>
          <a:xfrm>
            <a:off x="0" y="3429000"/>
            <a:ext cx="9144000" cy="21336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tx2">
                  <a:lumMod val="75000"/>
                </a:schemeClr>
              </a:buClr>
              <a:buSzPct val="70000"/>
              <a:buFont typeface="Arial" pitchFamily="34" charset="0"/>
              <a:buNone/>
              <a:tabLst/>
              <a:defRPr/>
            </a:pPr>
            <a:r>
              <a:rPr kumimoji="0" lang="en-US" sz="2000" b="1" i="0" u="none" strike="noStrike" kern="1200" cap="none" spc="0" normalizeH="0" baseline="0" noProof="0" dirty="0" smtClean="0">
                <a:ln>
                  <a:noFill/>
                </a:ln>
                <a:solidFill>
                  <a:schemeClr val="tx2">
                    <a:lumMod val="75000"/>
                  </a:schemeClr>
                </a:solidFill>
                <a:effectLst/>
                <a:uLnTx/>
                <a:uFillTx/>
                <a:latin typeface="+mn-lt"/>
                <a:ea typeface="+mn-ea"/>
                <a:cs typeface="Segoe UI" pitchFamily="34" charset="0"/>
              </a:rPr>
              <a:t> </a:t>
            </a:r>
            <a:r>
              <a:rPr kumimoji="0" lang="en-US" sz="2400" b="1" i="0" u="sng" strike="noStrike" kern="1200" cap="none" spc="0" normalizeH="0" baseline="0" noProof="0" dirty="0" smtClean="0">
                <a:ln>
                  <a:noFill/>
                </a:ln>
                <a:solidFill>
                  <a:srgbClr val="FF3300"/>
                </a:solidFill>
                <a:effectLst/>
                <a:uLnTx/>
                <a:uFillTx/>
                <a:latin typeface="Tw Cen MT Condensed Extra Bold" pitchFamily="34" charset="0"/>
                <a:cs typeface="Segoe UI" pitchFamily="34" charset="0"/>
              </a:rPr>
              <a:t>Activity</a:t>
            </a:r>
            <a:r>
              <a:rPr kumimoji="0" lang="en-US" sz="2400" b="1" i="0" u="none" strike="noStrike" kern="1200" cap="none" spc="0" normalizeH="0" baseline="0" noProof="0" dirty="0" smtClean="0">
                <a:ln>
                  <a:noFill/>
                </a:ln>
                <a:solidFill>
                  <a:srgbClr val="FF3300"/>
                </a:solidFill>
                <a:effectLst/>
                <a:uLnTx/>
                <a:uFillTx/>
                <a:latin typeface="Tw Cen MT Condensed Extra Bold" pitchFamily="34" charset="0"/>
                <a:cs typeface="Segoe UI" pitchFamily="34" charset="0"/>
              </a:rPr>
              <a:t> :- </a:t>
            </a:r>
            <a:r>
              <a:rPr kumimoji="0" lang="en-US" sz="2400" b="1" i="0" u="none" strike="noStrike" kern="1200" cap="none" spc="0" normalizeH="0" baseline="0" noProof="0" dirty="0" smtClean="0">
                <a:ln>
                  <a:noFill/>
                </a:ln>
                <a:solidFill>
                  <a:srgbClr val="0000FF"/>
                </a:solidFill>
                <a:effectLst/>
                <a:uLnTx/>
                <a:uFillTx/>
                <a:latin typeface="Tw Cen MT Condensed Extra Bold" pitchFamily="34" charset="0"/>
                <a:cs typeface="Segoe UI" pitchFamily="34" charset="0"/>
              </a:rPr>
              <a:t> </a:t>
            </a:r>
            <a:r>
              <a:rPr kumimoji="0" lang="en-US" sz="2400" b="1" i="0" u="none"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rPr>
              <a:t>Dissolve 2 – 3 crystals of potassium permanganate in 100ml of water in a beaker. Take 10ml of this solution and dissolve in 100ml of water. Take 10ml of this solution and dissolve in 100ml of water. Repeat this process 5 – 6 times. This shows that a few crystals of potassium permanganate can color a large volume of water because there are millions of tiny particles in each crystal.</a:t>
            </a:r>
            <a:endParaRPr kumimoji="0" lang="en-US" sz="2400" b="1" i="0" u="sng" strike="noStrike" kern="1200" cap="none" spc="0" normalizeH="0" baseline="0" noProof="0" dirty="0" smtClean="0">
              <a:ln>
                <a:noFill/>
              </a:ln>
              <a:solidFill>
                <a:srgbClr val="3333FF"/>
              </a:solidFill>
              <a:effectLst/>
              <a:uLnTx/>
              <a:uFillTx/>
              <a:latin typeface="Tw Cen MT Condensed Extra Bold" pitchFamily="34" charset="0"/>
              <a:cs typeface="Segoe UI"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80">
                                          <p:stCondLst>
                                            <p:cond delay="0"/>
                                          </p:stCondLst>
                                        </p:cTn>
                                        <p:tgtEl>
                                          <p:spTgt spid="5">
                                            <p:txEl>
                                              <p:pRg st="0" end="0"/>
                                            </p:txEl>
                                          </p:spTgt>
                                        </p:tgtEl>
                                      </p:cBhvr>
                                    </p:animEffect>
                                    <p:anim calcmode="lin" valueType="num">
                                      <p:cBhvr>
                                        <p:cTn id="1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xEl>
                                              <p:pRg st="0" end="0"/>
                                            </p:txEl>
                                          </p:spTgt>
                                        </p:tgtEl>
                                      </p:cBhvr>
                                      <p:to x="100000" y="60000"/>
                                    </p:animScale>
                                    <p:animScale>
                                      <p:cBhvr>
                                        <p:cTn id="22" dur="166" decel="50000">
                                          <p:stCondLst>
                                            <p:cond delay="676"/>
                                          </p:stCondLst>
                                        </p:cTn>
                                        <p:tgtEl>
                                          <p:spTgt spid="5">
                                            <p:txEl>
                                              <p:pRg st="0" end="0"/>
                                            </p:txEl>
                                          </p:spTgt>
                                        </p:tgtEl>
                                      </p:cBhvr>
                                      <p:to x="100000" y="100000"/>
                                    </p:animScale>
                                    <p:animScale>
                                      <p:cBhvr>
                                        <p:cTn id="23" dur="26">
                                          <p:stCondLst>
                                            <p:cond delay="1312"/>
                                          </p:stCondLst>
                                        </p:cTn>
                                        <p:tgtEl>
                                          <p:spTgt spid="5">
                                            <p:txEl>
                                              <p:pRg st="0" end="0"/>
                                            </p:txEl>
                                          </p:spTgt>
                                        </p:tgtEl>
                                      </p:cBhvr>
                                      <p:to x="100000" y="80000"/>
                                    </p:animScale>
                                    <p:animScale>
                                      <p:cBhvr>
                                        <p:cTn id="24" dur="166" decel="50000">
                                          <p:stCondLst>
                                            <p:cond delay="1338"/>
                                          </p:stCondLst>
                                        </p:cTn>
                                        <p:tgtEl>
                                          <p:spTgt spid="5">
                                            <p:txEl>
                                              <p:pRg st="0" end="0"/>
                                            </p:txEl>
                                          </p:spTgt>
                                        </p:tgtEl>
                                      </p:cBhvr>
                                      <p:to x="100000" y="100000"/>
                                    </p:animScale>
                                    <p:animScale>
                                      <p:cBhvr>
                                        <p:cTn id="25" dur="26">
                                          <p:stCondLst>
                                            <p:cond delay="1642"/>
                                          </p:stCondLst>
                                        </p:cTn>
                                        <p:tgtEl>
                                          <p:spTgt spid="5">
                                            <p:txEl>
                                              <p:pRg st="0" end="0"/>
                                            </p:txEl>
                                          </p:spTgt>
                                        </p:tgtEl>
                                      </p:cBhvr>
                                      <p:to x="100000" y="90000"/>
                                    </p:animScale>
                                    <p:animScale>
                                      <p:cBhvr>
                                        <p:cTn id="26" dur="166" decel="50000">
                                          <p:stCondLst>
                                            <p:cond delay="1668"/>
                                          </p:stCondLst>
                                        </p:cTn>
                                        <p:tgtEl>
                                          <p:spTgt spid="5">
                                            <p:txEl>
                                              <p:pRg st="0" end="0"/>
                                            </p:txEl>
                                          </p:spTgt>
                                        </p:tgtEl>
                                      </p:cBhvr>
                                      <p:to x="100000" y="100000"/>
                                    </p:animScale>
                                    <p:animScale>
                                      <p:cBhvr>
                                        <p:cTn id="27" dur="26">
                                          <p:stCondLst>
                                            <p:cond delay="1808"/>
                                          </p:stCondLst>
                                        </p:cTn>
                                        <p:tgtEl>
                                          <p:spTgt spid="5">
                                            <p:txEl>
                                              <p:pRg st="0" end="0"/>
                                            </p:txEl>
                                          </p:spTgt>
                                        </p:tgtEl>
                                      </p:cBhvr>
                                      <p:to x="100000" y="95000"/>
                                    </p:animScale>
                                    <p:animScale>
                                      <p:cBhvr>
                                        <p:cTn id="28" dur="166" decel="50000">
                                          <p:stCondLst>
                                            <p:cond delay="1834"/>
                                          </p:stCondLst>
                                        </p:cTn>
                                        <p:tgtEl>
                                          <p:spTgt spid="5">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2000"/>
                                        <p:tgtEl>
                                          <p:spTgt spid="6">
                                            <p:txEl>
                                              <p:pRg st="0" end="0"/>
                                            </p:txEl>
                                          </p:spTgt>
                                        </p:tgtEl>
                                      </p:cBhvr>
                                    </p:animEffect>
                                    <p:anim calcmode="lin" valueType="num">
                                      <p:cBhvr>
                                        <p:cTn id="34"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8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ok\Desktop\kjldfjidf.JPG"/>
          <p:cNvPicPr>
            <a:picLocks noChangeAspect="1" noChangeArrowheads="1"/>
          </p:cNvPicPr>
          <p:nvPr/>
        </p:nvPicPr>
        <p:blipFill>
          <a:blip r:embed="rId2"/>
          <a:srcRect/>
          <a:stretch>
            <a:fillRect/>
          </a:stretch>
        </p:blipFill>
        <p:spPr bwMode="auto">
          <a:xfrm>
            <a:off x="2286000" y="838200"/>
            <a:ext cx="4419600" cy="2049670"/>
          </a:xfrm>
          <a:prstGeom prst="rect">
            <a:avLst/>
          </a:prstGeom>
          <a:noFill/>
        </p:spPr>
      </p:pic>
      <p:sp>
        <p:nvSpPr>
          <p:cNvPr id="4" name="Rectangle 4"/>
          <p:cNvSpPr txBox="1">
            <a:spLocks noChangeArrowheads="1"/>
          </p:cNvSpPr>
          <p:nvPr/>
        </p:nvSpPr>
        <p:spPr>
          <a:xfrm>
            <a:off x="0" y="3505200"/>
            <a:ext cx="9144000"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dirty="0" smtClean="0">
                <a:ln>
                  <a:noFill/>
                </a:ln>
                <a:solidFill>
                  <a:srgbClr val="FF3300"/>
                </a:solidFill>
                <a:effectLst/>
                <a:uLnTx/>
                <a:uFillTx/>
                <a:latin typeface="Stencil" pitchFamily="82" charset="0"/>
                <a:ea typeface="+mj-ea"/>
                <a:cs typeface="Segoe UI" pitchFamily="34" charset="0"/>
              </a:rPr>
              <a:t>C) The particles of matter have space between them :-</a:t>
            </a:r>
          </a:p>
        </p:txBody>
      </p:sp>
      <p:sp>
        <p:nvSpPr>
          <p:cNvPr id="5" name="Rectangle 4"/>
          <p:cNvSpPr/>
          <p:nvPr/>
        </p:nvSpPr>
        <p:spPr>
          <a:xfrm>
            <a:off x="0" y="4191000"/>
            <a:ext cx="9144000" cy="1569660"/>
          </a:xfrm>
          <a:prstGeom prst="rect">
            <a:avLst/>
          </a:prstGeom>
        </p:spPr>
        <p:txBody>
          <a:bodyPr wrap="square">
            <a:spAutoFit/>
          </a:bodyPr>
          <a:lstStyle/>
          <a:p>
            <a:r>
              <a:rPr lang="en-US" sz="2400" b="1" u="sng" dirty="0" smtClean="0">
                <a:solidFill>
                  <a:srgbClr val="FF3300"/>
                </a:solidFill>
                <a:latin typeface="Tw Cen MT Condensed Extra Bold" pitchFamily="34" charset="0"/>
              </a:rPr>
              <a:t>Activity</a:t>
            </a:r>
            <a:r>
              <a:rPr lang="en-US" sz="2400" b="1" dirty="0" smtClean="0">
                <a:solidFill>
                  <a:srgbClr val="FF3300"/>
                </a:solidFill>
                <a:latin typeface="Tw Cen MT Condensed Extra Bold" pitchFamily="34" charset="0"/>
              </a:rPr>
              <a:t> :-</a:t>
            </a:r>
            <a:r>
              <a:rPr lang="en-US" sz="2400" b="1" dirty="0" smtClean="0">
                <a:latin typeface="Tw Cen MT Condensed Extra Bold" pitchFamily="34" charset="0"/>
              </a:rPr>
              <a:t> </a:t>
            </a:r>
            <a:r>
              <a:rPr lang="en-US" sz="2400" b="1" dirty="0" smtClean="0">
                <a:solidFill>
                  <a:srgbClr val="3333FF"/>
                </a:solidFill>
                <a:latin typeface="Tw Cen MT Condensed Extra Bold" pitchFamily="34" charset="0"/>
              </a:rPr>
              <a:t>Take some water in a beaker and note its level. Dissolve some salt or sugar in it with the help of a glass rod. The salt dissolves in the water but the level of water does not change. This is because the particles of salt get into the space between the particles of water. </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heel(4)">
                                      <p:cBhvr>
                                        <p:cTn id="3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
          <p:cNvPicPr>
            <a:picLocks noChangeAspect="1" noChangeArrowheads="1"/>
          </p:cNvPicPr>
          <p:nvPr/>
        </p:nvPicPr>
        <p:blipFill>
          <a:blip r:embed="rId2"/>
          <a:srcRect/>
          <a:stretch>
            <a:fillRect/>
          </a:stretch>
        </p:blipFill>
        <p:spPr bwMode="auto">
          <a:xfrm>
            <a:off x="2438400" y="685800"/>
            <a:ext cx="4267200" cy="1753644"/>
          </a:xfrm>
          <a:prstGeom prst="rect">
            <a:avLst/>
          </a:prstGeom>
          <a:noFill/>
          <a:ln w="9525">
            <a:noFill/>
            <a:miter lim="800000"/>
            <a:headEnd/>
            <a:tailEnd/>
          </a:ln>
        </p:spPr>
      </p:pic>
      <p:sp>
        <p:nvSpPr>
          <p:cNvPr id="3" name="Rectangle 4"/>
          <p:cNvSpPr txBox="1">
            <a:spLocks noChangeArrowheads="1"/>
          </p:cNvSpPr>
          <p:nvPr/>
        </p:nvSpPr>
        <p:spPr>
          <a:xfrm>
            <a:off x="0" y="2743200"/>
            <a:ext cx="9144000" cy="68897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FF3300"/>
                </a:solidFill>
                <a:effectLst/>
                <a:uLnTx/>
                <a:uFillTx/>
                <a:latin typeface="Stencil" pitchFamily="82" charset="0"/>
                <a:ea typeface="+mj-ea"/>
                <a:cs typeface="Segoe UI" pitchFamily="34" charset="0"/>
              </a:rPr>
              <a:t>d) </a:t>
            </a:r>
            <a:r>
              <a:rPr kumimoji="0" lang="en-US" sz="2600" b="1" i="0" u="sng" strike="noStrike" kern="1200" cap="none" spc="0" normalizeH="0" baseline="0" noProof="0" dirty="0" smtClean="0">
                <a:ln>
                  <a:noFill/>
                </a:ln>
                <a:solidFill>
                  <a:srgbClr val="FF3300"/>
                </a:solidFill>
                <a:effectLst/>
                <a:uLnTx/>
                <a:uFillTx/>
                <a:latin typeface="Stencil" pitchFamily="82" charset="0"/>
                <a:ea typeface="+mj-ea"/>
                <a:cs typeface="Segoe UI" pitchFamily="34" charset="0"/>
              </a:rPr>
              <a:t>Particles of matter are continuously moving</a:t>
            </a:r>
            <a:r>
              <a:rPr kumimoji="0" lang="en-US" sz="2600" b="1" i="0" u="none" strike="noStrike" kern="1200" cap="none" spc="0" normalizeH="0" baseline="0" noProof="0" dirty="0" smtClean="0">
                <a:ln>
                  <a:noFill/>
                </a:ln>
                <a:solidFill>
                  <a:srgbClr val="FF3300"/>
                </a:solidFill>
                <a:effectLst/>
                <a:uLnTx/>
                <a:uFillTx/>
                <a:latin typeface="Stencil" pitchFamily="82" charset="0"/>
                <a:ea typeface="+mj-ea"/>
                <a:cs typeface="Segoe UI" pitchFamily="34" charset="0"/>
              </a:rPr>
              <a:t> :-</a:t>
            </a:r>
          </a:p>
        </p:txBody>
      </p:sp>
      <p:sp>
        <p:nvSpPr>
          <p:cNvPr id="4" name="Rectangle 3"/>
          <p:cNvSpPr/>
          <p:nvPr/>
        </p:nvSpPr>
        <p:spPr>
          <a:xfrm>
            <a:off x="0" y="3429000"/>
            <a:ext cx="9144000" cy="2308324"/>
          </a:xfrm>
          <a:prstGeom prst="rect">
            <a:avLst/>
          </a:prstGeom>
        </p:spPr>
        <p:txBody>
          <a:bodyPr wrap="square">
            <a:spAutoFit/>
          </a:bodyPr>
          <a:lstStyle/>
          <a:p>
            <a:r>
              <a:rPr lang="en-US" sz="2400" b="1" u="sng" dirty="0" smtClean="0">
                <a:solidFill>
                  <a:srgbClr val="FF3300"/>
                </a:solidFill>
                <a:latin typeface="Tw Cen MT Condensed Extra Bold" pitchFamily="34" charset="0"/>
              </a:rPr>
              <a:t>Activity</a:t>
            </a:r>
            <a:r>
              <a:rPr lang="en-US" sz="2400" b="1" dirty="0" smtClean="0">
                <a:solidFill>
                  <a:srgbClr val="FF3300"/>
                </a:solidFill>
                <a:latin typeface="Tw Cen MT Condensed Extra Bold" pitchFamily="34" charset="0"/>
              </a:rPr>
              <a:t> :-</a:t>
            </a:r>
            <a:r>
              <a:rPr lang="en-US" sz="2400" b="1" dirty="0" smtClean="0">
                <a:latin typeface="Tw Cen MT Condensed Extra Bold" pitchFamily="34" charset="0"/>
              </a:rPr>
              <a:t> </a:t>
            </a:r>
            <a:r>
              <a:rPr lang="en-US" sz="2400" b="1" dirty="0" smtClean="0">
                <a:solidFill>
                  <a:srgbClr val="3333FF"/>
                </a:solidFill>
                <a:latin typeface="Tw Cen MT Condensed Extra Bold" pitchFamily="34" charset="0"/>
              </a:rPr>
              <a:t>Take some water in a beaker and put a drop of blue or red ink slowly along the sides of the beaker. Leave it undisturbed for a few hours. The ink spreads evenly throughout the water due to the movement of the particles of water and ink. </a:t>
            </a:r>
          </a:p>
          <a:p>
            <a:r>
              <a:rPr lang="en-US" sz="2400" b="1" dirty="0" smtClean="0">
                <a:solidFill>
                  <a:srgbClr val="3333FF"/>
                </a:solidFill>
                <a:latin typeface="Tw Cen MT Condensed Extra Bold" pitchFamily="34" charset="0"/>
              </a:rPr>
              <a:t>   The intermixing of two or more different types of matter on their own is called diffusion.</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Scale>
                                      <p:cBhvr>
                                        <p:cTn id="30"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4">
                                            <p:txEl>
                                              <p:pRg st="0" end="0"/>
                                            </p:txEl>
                                          </p:spTgt>
                                        </p:tgtEl>
                                        <p:attrNameLst>
                                          <p:attrName>ppt_x</p:attrName>
                                          <p:attrName>ppt_y</p:attrName>
                                        </p:attrNameLst>
                                      </p:cBhvr>
                                    </p:animMotion>
                                    <p:animEffect transition="in" filter="fade">
                                      <p:cBhvr>
                                        <p:cTn id="32" dur="1000"/>
                                        <p:tgtEl>
                                          <p:spTgt spid="4">
                                            <p:txEl>
                                              <p:pRg st="0" end="0"/>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Scale>
                                      <p:cBhvr>
                                        <p:cTn id="35"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txEl>
                                              <p:pRg st="1" end="1"/>
                                            </p:txEl>
                                          </p:spTgt>
                                        </p:tgtEl>
                                        <p:attrNameLst>
                                          <p:attrName>ppt_x</p:attrName>
                                          <p:attrName>ppt_y</p:attrName>
                                        </p:attrNameLst>
                                      </p:cBhvr>
                                    </p:animMotion>
                                    <p:animEffect transition="in" filter="fade">
                                      <p:cBhvr>
                                        <p:cTn id="3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particles_solid"/>
          <p:cNvPicPr>
            <a:picLocks noChangeAspect="1" noChangeArrowheads="1"/>
          </p:cNvPicPr>
          <p:nvPr/>
        </p:nvPicPr>
        <p:blipFill>
          <a:blip r:embed="rId2"/>
          <a:srcRect/>
          <a:stretch>
            <a:fillRect/>
          </a:stretch>
        </p:blipFill>
        <p:spPr bwMode="auto">
          <a:xfrm>
            <a:off x="6705600" y="762000"/>
            <a:ext cx="1600200" cy="1600200"/>
          </a:xfrm>
          <a:prstGeom prst="rect">
            <a:avLst/>
          </a:prstGeom>
          <a:noFill/>
          <a:ln w="9525">
            <a:noFill/>
            <a:miter lim="800000"/>
            <a:headEnd/>
            <a:tailEnd/>
          </a:ln>
        </p:spPr>
      </p:pic>
      <p:pic>
        <p:nvPicPr>
          <p:cNvPr id="5" name="Picture 10" descr="kinetictheory"/>
          <p:cNvPicPr>
            <a:picLocks noChangeAspect="1" noChangeArrowheads="1"/>
          </p:cNvPicPr>
          <p:nvPr/>
        </p:nvPicPr>
        <p:blipFill>
          <a:blip r:embed="rId3"/>
          <a:srcRect/>
          <a:stretch>
            <a:fillRect/>
          </a:stretch>
        </p:blipFill>
        <p:spPr bwMode="auto">
          <a:xfrm>
            <a:off x="3733800" y="685800"/>
            <a:ext cx="1790700" cy="1790700"/>
          </a:xfrm>
          <a:prstGeom prst="rect">
            <a:avLst/>
          </a:prstGeom>
          <a:noFill/>
          <a:ln w="9525">
            <a:noFill/>
            <a:miter lim="800000"/>
            <a:headEnd/>
            <a:tailEnd/>
          </a:ln>
        </p:spPr>
      </p:pic>
      <p:sp>
        <p:nvSpPr>
          <p:cNvPr id="6" name="Rectangle 5"/>
          <p:cNvSpPr/>
          <p:nvPr/>
        </p:nvSpPr>
        <p:spPr>
          <a:xfrm>
            <a:off x="0" y="3105835"/>
            <a:ext cx="9144000" cy="523220"/>
          </a:xfrm>
          <a:prstGeom prst="rect">
            <a:avLst/>
          </a:prstGeom>
        </p:spPr>
        <p:txBody>
          <a:bodyPr wrap="square">
            <a:spAutoFit/>
          </a:bodyPr>
          <a:lstStyle/>
          <a:p>
            <a:r>
              <a:rPr lang="en-US" sz="2800" b="1" u="sng" dirty="0" smtClean="0">
                <a:solidFill>
                  <a:srgbClr val="FF3300"/>
                </a:solidFill>
                <a:latin typeface="Stencil" pitchFamily="82" charset="0"/>
              </a:rPr>
              <a:t>e) Particles of matter attract each other :-</a:t>
            </a:r>
            <a:endParaRPr lang="en-US" sz="2800" u="sng" dirty="0">
              <a:latin typeface="Stencil" pitchFamily="82" charset="0"/>
            </a:endParaRPr>
          </a:p>
        </p:txBody>
      </p:sp>
      <p:sp>
        <p:nvSpPr>
          <p:cNvPr id="7" name="Rectangle 6"/>
          <p:cNvSpPr/>
          <p:nvPr/>
        </p:nvSpPr>
        <p:spPr>
          <a:xfrm>
            <a:off x="0" y="3886200"/>
            <a:ext cx="9144000" cy="1938992"/>
          </a:xfrm>
          <a:prstGeom prst="rect">
            <a:avLst/>
          </a:prstGeom>
        </p:spPr>
        <p:txBody>
          <a:bodyPr wrap="square">
            <a:spAutoFit/>
          </a:bodyPr>
          <a:lstStyle/>
          <a:p>
            <a:r>
              <a:rPr lang="en-US" sz="2400" b="1" u="sng" dirty="0" smtClean="0">
                <a:solidFill>
                  <a:srgbClr val="FF3300"/>
                </a:solidFill>
                <a:latin typeface="Tw Cen MT Condensed Extra Bold" pitchFamily="34" charset="0"/>
              </a:rPr>
              <a:t>Activity</a:t>
            </a:r>
            <a:r>
              <a:rPr lang="en-US" sz="2400" b="1" dirty="0" smtClean="0">
                <a:solidFill>
                  <a:srgbClr val="FF3300"/>
                </a:solidFill>
                <a:latin typeface="Tw Cen MT Condensed Extra Bold" pitchFamily="34" charset="0"/>
              </a:rPr>
              <a:t> :-</a:t>
            </a:r>
            <a:r>
              <a:rPr lang="en-US" sz="2400" b="1" dirty="0" smtClean="0">
                <a:latin typeface="Tw Cen MT Condensed Extra Bold" pitchFamily="34" charset="0"/>
              </a:rPr>
              <a:t> </a:t>
            </a:r>
            <a:r>
              <a:rPr lang="en-US" sz="2400" b="1" dirty="0" smtClean="0">
                <a:solidFill>
                  <a:srgbClr val="3333FF"/>
                </a:solidFill>
                <a:latin typeface="Tw Cen MT Condensed Extra Bold" pitchFamily="34" charset="0"/>
              </a:rPr>
              <a:t>Take an iron nail, a piece of chalk and a rubber band. Try breaking them by hammering, cutting or stretching. It is more easier to break the chalk, less easier to break the rubber band and difficult to break the iron nail. This is because the particles in the iron nail are held together with greater force than in the rubber band or chalk.</a:t>
            </a:r>
          </a:p>
        </p:txBody>
      </p:sp>
      <p:pic>
        <p:nvPicPr>
          <p:cNvPr id="1026" name="Picture 2" descr="C:\Users\alok\Desktop\Capture.JPG"/>
          <p:cNvPicPr>
            <a:picLocks noChangeAspect="1" noChangeArrowheads="1"/>
          </p:cNvPicPr>
          <p:nvPr/>
        </p:nvPicPr>
        <p:blipFill>
          <a:blip r:embed="rId4"/>
          <a:srcRect/>
          <a:stretch>
            <a:fillRect/>
          </a:stretch>
        </p:blipFill>
        <p:spPr bwMode="auto">
          <a:xfrm>
            <a:off x="1371600" y="609600"/>
            <a:ext cx="1581150" cy="1724025"/>
          </a:xfrm>
          <a:prstGeom prst="rect">
            <a:avLst/>
          </a:prstGeo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from="(-#ppt_w/2)" to="(#ppt_x)" calcmode="lin" valueType="num">
                                      <p:cBhvr>
                                        <p:cTn id="23" dur="600" fill="hold">
                                          <p:stCondLst>
                                            <p:cond delay="0"/>
                                          </p:stCondLst>
                                        </p:cTn>
                                        <p:tgtEl>
                                          <p:spTgt spid="1026"/>
                                        </p:tgtEl>
                                        <p:attrNameLst>
                                          <p:attrName>ppt_x</p:attrName>
                                        </p:attrNameLst>
                                      </p:cBhvr>
                                    </p:anim>
                                    <p:anim from="0" to="-1.0" calcmode="lin" valueType="num">
                                      <p:cBhvr>
                                        <p:cTn id="24" dur="200" decel="50000" autoRev="1" fill="hold">
                                          <p:stCondLst>
                                            <p:cond delay="600"/>
                                          </p:stCondLst>
                                        </p:cTn>
                                        <p:tgtEl>
                                          <p:spTgt spid="1026"/>
                                        </p:tgtEl>
                                        <p:attrNameLst>
                                          <p:attrName>xshear</p:attrName>
                                        </p:attrNameLst>
                                      </p:cBhvr>
                                    </p:anim>
                                    <p:animScale>
                                      <p:cBhvr>
                                        <p:cTn id="25" dur="200" decel="100000" autoRev="1" fill="hold">
                                          <p:stCondLst>
                                            <p:cond delay="600"/>
                                          </p:stCondLst>
                                        </p:cTn>
                                        <p:tgtEl>
                                          <p:spTgt spid="1026"/>
                                        </p:tgtEl>
                                      </p:cBhvr>
                                      <p:from x="100000" y="100000"/>
                                      <p:to x="80000" y="100000"/>
                                    </p:animScale>
                                    <p:anim by="(#ppt_h/3+#ppt_w*0.1)" calcmode="lin" valueType="num">
                                      <p:cBhvr additive="sum">
                                        <p:cTn id="26" dur="200" decel="100000" autoRev="1" fill="hold">
                                          <p:stCondLst>
                                            <p:cond delay="600"/>
                                          </p:stCondLst>
                                        </p:cTn>
                                        <p:tgtEl>
                                          <p:spTgt spid="102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80">
                                          <p:stCondLst>
                                            <p:cond delay="0"/>
                                          </p:stCondLst>
                                        </p:cTn>
                                        <p:tgtEl>
                                          <p:spTgt spid="6">
                                            <p:txEl>
                                              <p:pRg st="0" end="0"/>
                                            </p:txEl>
                                          </p:spTgt>
                                        </p:tgtEl>
                                      </p:cBhvr>
                                    </p:animEffect>
                                    <p:anim calcmode="lin" valueType="num">
                                      <p:cBhvr>
                                        <p:cTn id="3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xEl>
                                              <p:pRg st="0" end="0"/>
                                            </p:txEl>
                                          </p:spTgt>
                                        </p:tgtEl>
                                      </p:cBhvr>
                                      <p:to x="100000" y="60000"/>
                                    </p:animScale>
                                    <p:animScale>
                                      <p:cBhvr>
                                        <p:cTn id="38" dur="166" decel="50000">
                                          <p:stCondLst>
                                            <p:cond delay="676"/>
                                          </p:stCondLst>
                                        </p:cTn>
                                        <p:tgtEl>
                                          <p:spTgt spid="6">
                                            <p:txEl>
                                              <p:pRg st="0" end="0"/>
                                            </p:txEl>
                                          </p:spTgt>
                                        </p:tgtEl>
                                      </p:cBhvr>
                                      <p:to x="100000" y="100000"/>
                                    </p:animScale>
                                    <p:animScale>
                                      <p:cBhvr>
                                        <p:cTn id="39" dur="26">
                                          <p:stCondLst>
                                            <p:cond delay="1312"/>
                                          </p:stCondLst>
                                        </p:cTn>
                                        <p:tgtEl>
                                          <p:spTgt spid="6">
                                            <p:txEl>
                                              <p:pRg st="0" end="0"/>
                                            </p:txEl>
                                          </p:spTgt>
                                        </p:tgtEl>
                                      </p:cBhvr>
                                      <p:to x="100000" y="80000"/>
                                    </p:animScale>
                                    <p:animScale>
                                      <p:cBhvr>
                                        <p:cTn id="40" dur="166" decel="50000">
                                          <p:stCondLst>
                                            <p:cond delay="1338"/>
                                          </p:stCondLst>
                                        </p:cTn>
                                        <p:tgtEl>
                                          <p:spTgt spid="6">
                                            <p:txEl>
                                              <p:pRg st="0" end="0"/>
                                            </p:txEl>
                                          </p:spTgt>
                                        </p:tgtEl>
                                      </p:cBhvr>
                                      <p:to x="100000" y="100000"/>
                                    </p:animScale>
                                    <p:animScale>
                                      <p:cBhvr>
                                        <p:cTn id="41" dur="26">
                                          <p:stCondLst>
                                            <p:cond delay="1642"/>
                                          </p:stCondLst>
                                        </p:cTn>
                                        <p:tgtEl>
                                          <p:spTgt spid="6">
                                            <p:txEl>
                                              <p:pRg st="0" end="0"/>
                                            </p:txEl>
                                          </p:spTgt>
                                        </p:tgtEl>
                                      </p:cBhvr>
                                      <p:to x="100000" y="90000"/>
                                    </p:animScale>
                                    <p:animScale>
                                      <p:cBhvr>
                                        <p:cTn id="42" dur="166" decel="50000">
                                          <p:stCondLst>
                                            <p:cond delay="1668"/>
                                          </p:stCondLst>
                                        </p:cTn>
                                        <p:tgtEl>
                                          <p:spTgt spid="6">
                                            <p:txEl>
                                              <p:pRg st="0" end="0"/>
                                            </p:txEl>
                                          </p:spTgt>
                                        </p:tgtEl>
                                      </p:cBhvr>
                                      <p:to x="100000" y="100000"/>
                                    </p:animScale>
                                    <p:animScale>
                                      <p:cBhvr>
                                        <p:cTn id="43" dur="26">
                                          <p:stCondLst>
                                            <p:cond delay="1808"/>
                                          </p:stCondLst>
                                        </p:cTn>
                                        <p:tgtEl>
                                          <p:spTgt spid="6">
                                            <p:txEl>
                                              <p:pRg st="0" end="0"/>
                                            </p:txEl>
                                          </p:spTgt>
                                        </p:tgtEl>
                                      </p:cBhvr>
                                      <p:to x="100000" y="95000"/>
                                    </p:animScale>
                                    <p:animScale>
                                      <p:cBhvr>
                                        <p:cTn id="44" dur="166" decel="50000">
                                          <p:stCondLst>
                                            <p:cond delay="1834"/>
                                          </p:stCondLst>
                                        </p:cTn>
                                        <p:tgtEl>
                                          <p:spTgt spid="6">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p:cTn id="49" dur="5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0" dur="5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51" dur="5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2" dur="5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438400" y="685800"/>
            <a:ext cx="3781425" cy="2018699"/>
          </a:xfrm>
          <a:prstGeom prst="rect">
            <a:avLst/>
          </a:prstGeom>
          <a:noFill/>
          <a:ln w="9525">
            <a:noFill/>
            <a:miter lim="800000"/>
            <a:headEnd/>
            <a:tailEnd/>
          </a:ln>
          <a:effectLst/>
        </p:spPr>
      </p:pic>
      <p:sp>
        <p:nvSpPr>
          <p:cNvPr id="3" name="Rectangle 2"/>
          <p:cNvSpPr/>
          <p:nvPr/>
        </p:nvSpPr>
        <p:spPr>
          <a:xfrm>
            <a:off x="152400" y="3429000"/>
            <a:ext cx="4196983" cy="523220"/>
          </a:xfrm>
          <a:prstGeom prst="rect">
            <a:avLst/>
          </a:prstGeom>
        </p:spPr>
        <p:txBody>
          <a:bodyPr wrap="none">
            <a:spAutoFit/>
          </a:bodyPr>
          <a:lstStyle/>
          <a:p>
            <a:r>
              <a:rPr lang="en-US" sz="2800" b="1" dirty="0" smtClean="0">
                <a:solidFill>
                  <a:srgbClr val="FF3300"/>
                </a:solidFill>
                <a:latin typeface="Stencil" pitchFamily="82" charset="0"/>
              </a:rPr>
              <a:t>3) </a:t>
            </a:r>
            <a:r>
              <a:rPr lang="en-US" sz="2800" b="1" u="sng" dirty="0" smtClean="0">
                <a:solidFill>
                  <a:srgbClr val="FF3300"/>
                </a:solidFill>
                <a:latin typeface="Stencil" pitchFamily="82" charset="0"/>
              </a:rPr>
              <a:t>States of matter</a:t>
            </a:r>
            <a:r>
              <a:rPr lang="en-US" sz="2800" b="1" dirty="0" smtClean="0">
                <a:solidFill>
                  <a:srgbClr val="FF3300"/>
                </a:solidFill>
                <a:latin typeface="Stencil" pitchFamily="82" charset="0"/>
              </a:rPr>
              <a:t> :-</a:t>
            </a:r>
            <a:endParaRPr lang="en-US" sz="2800" dirty="0">
              <a:latin typeface="Stencil" pitchFamily="82" charset="0"/>
            </a:endParaRPr>
          </a:p>
        </p:txBody>
      </p:sp>
      <p:sp>
        <p:nvSpPr>
          <p:cNvPr id="4" name="Rectangle 3"/>
          <p:cNvSpPr/>
          <p:nvPr/>
        </p:nvSpPr>
        <p:spPr>
          <a:xfrm>
            <a:off x="0" y="4191000"/>
            <a:ext cx="9144000" cy="1569660"/>
          </a:xfrm>
          <a:prstGeom prst="rect">
            <a:avLst/>
          </a:prstGeom>
        </p:spPr>
        <p:txBody>
          <a:bodyPr wrap="square">
            <a:spAutoFit/>
          </a:bodyPr>
          <a:lstStyle/>
          <a:p>
            <a:r>
              <a:rPr lang="en-US" sz="2400" b="1" dirty="0" smtClean="0">
                <a:solidFill>
                  <a:srgbClr val="0000FF"/>
                </a:solidFill>
                <a:latin typeface="Tw Cen MT Condensed Extra Bold" pitchFamily="34" charset="0"/>
              </a:rPr>
              <a:t> </a:t>
            </a:r>
            <a:r>
              <a:rPr lang="en-US" sz="2400" b="1" dirty="0" smtClean="0">
                <a:solidFill>
                  <a:srgbClr val="3333FF"/>
                </a:solidFill>
                <a:latin typeface="Tw Cen MT Condensed Extra Bold" pitchFamily="34" charset="0"/>
              </a:rPr>
              <a:t>Matter exists in three different states. They are :-</a:t>
            </a:r>
          </a:p>
          <a:p>
            <a:pPr>
              <a:buFont typeface="Wingdings" pitchFamily="2" charset="2"/>
              <a:buChar char="Ø"/>
            </a:pPr>
            <a:r>
              <a:rPr lang="en-US" sz="2400" b="1" dirty="0" smtClean="0">
                <a:solidFill>
                  <a:srgbClr val="3333FF"/>
                </a:solidFill>
                <a:latin typeface="Tw Cen MT Condensed Extra Bold" pitchFamily="34" charset="0"/>
              </a:rPr>
              <a:t> Solid  </a:t>
            </a:r>
          </a:p>
          <a:p>
            <a:pPr>
              <a:buFont typeface="Wingdings" pitchFamily="2" charset="2"/>
              <a:buChar char="Ø"/>
            </a:pPr>
            <a:r>
              <a:rPr lang="en-US" sz="2400" b="1" dirty="0" smtClean="0">
                <a:solidFill>
                  <a:srgbClr val="3333FF"/>
                </a:solidFill>
                <a:latin typeface="Tw Cen MT Condensed Extra Bold" pitchFamily="34" charset="0"/>
              </a:rPr>
              <a:t> Liquid</a:t>
            </a:r>
          </a:p>
          <a:p>
            <a:pPr>
              <a:buFont typeface="Wingdings" pitchFamily="2" charset="2"/>
              <a:buChar char="Ø"/>
            </a:pPr>
            <a:r>
              <a:rPr lang="en-US" sz="2400" b="1" dirty="0" smtClean="0">
                <a:solidFill>
                  <a:srgbClr val="3333FF"/>
                </a:solidFill>
                <a:latin typeface="Tw Cen MT Condensed Extra Bold" pitchFamily="34" charset="0"/>
              </a:rPr>
              <a:t> Gas</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righ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30"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4">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3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4">
                                            <p:txEl>
                                              <p:pRg st="1" end="1"/>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44"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46" dur="80"/>
                                        <p:tgtEl>
                                          <p:spTgt spid="4">
                                            <p:txEl>
                                              <p:pRg st="2" end="2"/>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51"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53" dur="80"/>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3016210"/>
          </a:xfrm>
          <a:prstGeom prst="rect">
            <a:avLst/>
          </a:prstGeom>
        </p:spPr>
        <p:txBody>
          <a:bodyPr wrap="square">
            <a:spAutoFit/>
          </a:bodyPr>
          <a:lstStyle/>
          <a:p>
            <a:r>
              <a:rPr lang="en-US" sz="2800" b="1" u="sng" dirty="0" smtClean="0">
                <a:solidFill>
                  <a:srgbClr val="FF3300"/>
                </a:solidFill>
                <a:latin typeface="Stencil" pitchFamily="82" charset="0"/>
              </a:rPr>
              <a:t>a) Properties of solids :-</a:t>
            </a:r>
          </a:p>
          <a:p>
            <a:r>
              <a:rPr lang="en-US" b="1" dirty="0" smtClean="0">
                <a:solidFill>
                  <a:srgbClr val="0000FF"/>
                </a:solidFill>
                <a:latin typeface="Tw Cen MT Condensed Extra Bold" pitchFamily="34" charset="0"/>
              </a:rPr>
              <a:t> </a:t>
            </a:r>
          </a:p>
          <a:p>
            <a:pPr>
              <a:buFont typeface="Wingdings" pitchFamily="2" charset="2"/>
              <a:buChar char="Ø"/>
            </a:pPr>
            <a:r>
              <a:rPr lang="en-US" sz="2400" b="1" dirty="0" smtClean="0">
                <a:solidFill>
                  <a:srgbClr val="3333FF"/>
                </a:solidFill>
                <a:latin typeface="Tw Cen MT Condensed Extra Bold" pitchFamily="34" charset="0"/>
              </a:rPr>
              <a:t> Solids have definite shapes and fixed volume.</a:t>
            </a:r>
          </a:p>
          <a:p>
            <a:pPr>
              <a:buFont typeface="Wingdings" pitchFamily="2" charset="2"/>
              <a:buChar char="Ø"/>
            </a:pPr>
            <a:r>
              <a:rPr lang="en-US" sz="2400" b="1" dirty="0" smtClean="0">
                <a:solidFill>
                  <a:srgbClr val="3333FF"/>
                </a:solidFill>
                <a:latin typeface="Tw Cen MT Condensed Extra Bold" pitchFamily="34" charset="0"/>
              </a:rPr>
              <a:t> The space between the particle is minimum.</a:t>
            </a:r>
          </a:p>
          <a:p>
            <a:pPr>
              <a:buFont typeface="Wingdings" pitchFamily="2" charset="2"/>
              <a:buChar char="Ø"/>
            </a:pPr>
            <a:r>
              <a:rPr lang="en-US" sz="2400" b="1" dirty="0" smtClean="0">
                <a:solidFill>
                  <a:srgbClr val="3333FF"/>
                </a:solidFill>
                <a:latin typeface="Tw Cen MT Condensed Extra Bold" pitchFamily="34" charset="0"/>
              </a:rPr>
              <a:t> The force of attraction between the particles is maximum.</a:t>
            </a:r>
          </a:p>
          <a:p>
            <a:pPr>
              <a:buFont typeface="Wingdings" pitchFamily="2" charset="2"/>
              <a:buChar char="Ø"/>
            </a:pPr>
            <a:r>
              <a:rPr lang="en-US" sz="2400" b="1" dirty="0" smtClean="0">
                <a:solidFill>
                  <a:srgbClr val="3333FF"/>
                </a:solidFill>
                <a:latin typeface="Tw Cen MT Condensed Extra Bold" pitchFamily="34" charset="0"/>
              </a:rPr>
              <a:t> The movement of the particles is minimum.</a:t>
            </a:r>
          </a:p>
          <a:p>
            <a:pPr>
              <a:buFont typeface="Wingdings" pitchFamily="2" charset="2"/>
              <a:buChar char="Ø"/>
            </a:pPr>
            <a:r>
              <a:rPr lang="en-US" sz="2400" b="1" dirty="0" smtClean="0">
                <a:solidFill>
                  <a:srgbClr val="3333FF"/>
                </a:solidFill>
                <a:latin typeface="Tw Cen MT Condensed Extra Bold" pitchFamily="34" charset="0"/>
              </a:rPr>
              <a:t> They are least compressible. </a:t>
            </a:r>
          </a:p>
          <a:p>
            <a:pPr>
              <a:buFont typeface="Wingdings" pitchFamily="2" charset="2"/>
              <a:buChar char="Ø"/>
            </a:pPr>
            <a:r>
              <a:rPr lang="en-US" sz="2400" b="1" dirty="0" smtClean="0">
                <a:solidFill>
                  <a:srgbClr val="3333FF"/>
                </a:solidFill>
                <a:latin typeface="Tw Cen MT Condensed Extra Bold" pitchFamily="34" charset="0"/>
              </a:rPr>
              <a:t> Their rate of diffusion is least. </a:t>
            </a:r>
            <a:endParaRPr lang="en-US" sz="2400" dirty="0">
              <a:latin typeface="Tw Cen MT Condensed Extra Bold" pitchFamily="34" charset="0"/>
            </a:endParaRPr>
          </a:p>
        </p:txBody>
      </p:sp>
      <p:pic>
        <p:nvPicPr>
          <p:cNvPr id="3" name="Picture 6" descr="Picture%20001"/>
          <p:cNvPicPr>
            <a:picLocks noChangeAspect="1" noChangeArrowheads="1"/>
          </p:cNvPicPr>
          <p:nvPr/>
        </p:nvPicPr>
        <p:blipFill>
          <a:blip r:embed="rId2"/>
          <a:srcRect/>
          <a:stretch>
            <a:fillRect/>
          </a:stretch>
        </p:blipFill>
        <p:spPr bwMode="auto">
          <a:xfrm>
            <a:off x="533400" y="3733800"/>
            <a:ext cx="5614087" cy="2209800"/>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nodeType="click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anim calcmode="lin" valueType="num">
                                      <p:cBhvr>
                                        <p:cTn id="26" dur="500" fill="hold"/>
                                        <p:tgtEl>
                                          <p:spTgt spid="2">
                                            <p:txEl>
                                              <p:pRg st="2" end="2"/>
                                            </p:txEl>
                                          </p:spTgt>
                                        </p:tgtEl>
                                        <p:attrNameLst>
                                          <p:attrName>ppt_x</p:attrName>
                                        </p:attrNameLst>
                                      </p:cBhvr>
                                      <p:tavLst>
                                        <p:tav tm="0">
                                          <p:val>
                                            <p:strVal val="#ppt_x-.1"/>
                                          </p:val>
                                        </p:tav>
                                        <p:tav tm="100000">
                                          <p:val>
                                            <p:strVal val="#ppt_x"/>
                                          </p:val>
                                        </p:tav>
                                      </p:tavLst>
                                    </p:anim>
                                    <p:anim calcmode="lin" valueType="num">
                                      <p:cBhvr>
                                        <p:cTn id="2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39"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slide(fromBottom)">
                                      <p:cBhvr>
                                        <p:cTn id="45" dur="500"/>
                                        <p:tgtEl>
                                          <p:spTgt spid="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 calcmode="lin" valueType="num">
                                      <p:cBhvr>
                                        <p:cTn id="50" dur="2000" fill="hold"/>
                                        <p:tgtEl>
                                          <p:spTgt spid="2">
                                            <p:txEl>
                                              <p:pRg st="6" end="6"/>
                                            </p:txEl>
                                          </p:spTgt>
                                        </p:tgtEl>
                                        <p:attrNameLst>
                                          <p:attrName>ppt_w</p:attrName>
                                        </p:attrNameLst>
                                      </p:cBhvr>
                                      <p:tavLst>
                                        <p:tav tm="0">
                                          <p:val>
                                            <p:strVal val="#ppt_w*2.5"/>
                                          </p:val>
                                        </p:tav>
                                        <p:tav tm="100000">
                                          <p:val>
                                            <p:strVal val="#ppt_w"/>
                                          </p:val>
                                        </p:tav>
                                      </p:tavLst>
                                    </p:anim>
                                    <p:anim calcmode="lin" valueType="num">
                                      <p:cBhvr>
                                        <p:cTn id="51" dur="2000" fill="hold"/>
                                        <p:tgtEl>
                                          <p:spTgt spid="2">
                                            <p:txEl>
                                              <p:pRg st="6" end="6"/>
                                            </p:txEl>
                                          </p:spTgt>
                                        </p:tgtEl>
                                        <p:attrNameLst>
                                          <p:attrName>ppt_h</p:attrName>
                                        </p:attrNameLst>
                                      </p:cBhvr>
                                      <p:tavLst>
                                        <p:tav tm="0">
                                          <p:val>
                                            <p:strVal val="#ppt_h*0.01"/>
                                          </p:val>
                                        </p:tav>
                                        <p:tav tm="100000">
                                          <p:val>
                                            <p:strVal val="#ppt_h"/>
                                          </p:val>
                                        </p:tav>
                                      </p:tavLst>
                                    </p:anim>
                                    <p:anim calcmode="lin" valueType="num">
                                      <p:cBhvr>
                                        <p:cTn id="52"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3" dur="2000" fill="hold"/>
                                        <p:tgtEl>
                                          <p:spTgt spid="2">
                                            <p:txEl>
                                              <p:pRg st="6" end="6"/>
                                            </p:txEl>
                                          </p:spTgt>
                                        </p:tgtEl>
                                        <p:attrNameLst>
                                          <p:attrName>ppt_y</p:attrName>
                                        </p:attrNameLst>
                                      </p:cBhvr>
                                      <p:tavLst>
                                        <p:tav tm="0">
                                          <p:val>
                                            <p:strVal val="#ppt_h+1"/>
                                          </p:val>
                                        </p:tav>
                                        <p:tav tm="100000">
                                          <p:val>
                                            <p:strVal val="#ppt_y"/>
                                          </p:val>
                                        </p:tav>
                                      </p:tavLst>
                                    </p:anim>
                                    <p:animEffect transition="in" filter="fade">
                                      <p:cBhvr>
                                        <p:cTn id="54" dur="20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Effect transition="in" filter="fade">
                                      <p:cBhvr>
                                        <p:cTn id="59" dur="2000"/>
                                        <p:tgtEl>
                                          <p:spTgt spid="2">
                                            <p:txEl>
                                              <p:pRg st="7" end="7"/>
                                            </p:txEl>
                                          </p:spTgt>
                                        </p:tgtEl>
                                      </p:cBhvr>
                                    </p:animEffect>
                                    <p:anim calcmode="lin" valueType="num">
                                      <p:cBhvr>
                                        <p:cTn id="60" dur="2000" fill="hold"/>
                                        <p:tgtEl>
                                          <p:spTgt spid="2">
                                            <p:txEl>
                                              <p:pRg st="7" end="7"/>
                                            </p:txEl>
                                          </p:spTgt>
                                        </p:tgtEl>
                                        <p:attrNameLst>
                                          <p:attrName>style.rotation</p:attrName>
                                        </p:attrNameLst>
                                      </p:cBhvr>
                                      <p:tavLst>
                                        <p:tav tm="0">
                                          <p:val>
                                            <p:fltVal val="720"/>
                                          </p:val>
                                        </p:tav>
                                        <p:tav tm="100000">
                                          <p:val>
                                            <p:fltVal val="0"/>
                                          </p:val>
                                        </p:tav>
                                      </p:tavLst>
                                    </p:anim>
                                    <p:anim calcmode="lin" valueType="num">
                                      <p:cBhvr>
                                        <p:cTn id="61" dur="2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62" dur="2000" fill="hold"/>
                                        <p:tgtEl>
                                          <p:spTgt spid="2">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101857273">
  <a:themeElements>
    <a:clrScheme name="organic_molecules">
      <a:dk1>
        <a:sysClr val="windowText" lastClr="000000"/>
      </a:dk1>
      <a:lt1>
        <a:sysClr val="window" lastClr="FFFFFF"/>
      </a:lt1>
      <a:dk2>
        <a:srgbClr val="03327F"/>
      </a:dk2>
      <a:lt2>
        <a:srgbClr val="C2D9FE"/>
      </a:lt2>
      <a:accent1>
        <a:srgbClr val="0F6FC6"/>
      </a:accent1>
      <a:accent2>
        <a:srgbClr val="009DD9"/>
      </a:accent2>
      <a:accent3>
        <a:srgbClr val="0BD0D9"/>
      </a:accent3>
      <a:accent4>
        <a:srgbClr val="10CF9B"/>
      </a:accent4>
      <a:accent5>
        <a:srgbClr val="5ECE71"/>
      </a:accent5>
      <a:accent6>
        <a:srgbClr val="319B3B"/>
      </a:accent6>
      <a:hlink>
        <a:srgbClr val="087BDA"/>
      </a:hlink>
      <a:folHlink>
        <a:srgbClr val="A984E0"/>
      </a:folHlink>
    </a:clrScheme>
    <a:fontScheme name="Organic">
      <a:majorFont>
        <a:latin typeface="Segoe UI"/>
        <a:ea typeface=""/>
        <a:cs typeface=""/>
      </a:majorFont>
      <a:minorFont>
        <a:latin typeface="Segoe U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31007B-A76D-4FF3-95F4-4A4380F875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TS101857273</Template>
  <TotalTime>272</TotalTime>
  <Words>1503</Words>
  <Application>Microsoft Office PowerPoint</Application>
  <PresentationFormat>On-screen Show (4:3)</PresentationFormat>
  <Paragraphs>118</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Showcard Gothic</vt:lpstr>
      <vt:lpstr>Segoe UI</vt:lpstr>
      <vt:lpstr>Perpetua</vt:lpstr>
      <vt:lpstr>Tw Cen MT Condensed Extra Bold</vt:lpstr>
      <vt:lpstr>Snap ITC</vt:lpstr>
      <vt:lpstr>Copperplate Gothic Bold</vt:lpstr>
      <vt:lpstr>Stencil</vt:lpstr>
      <vt:lpstr>Wingdings</vt:lpstr>
      <vt:lpstr>Times New Roman</vt:lpstr>
      <vt:lpstr>Calibri</vt:lpstr>
      <vt:lpstr>TS101857273</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dc:creator>
  <cp:lastModifiedBy>N K Sinha</cp:lastModifiedBy>
  <cp:revision>47</cp:revision>
  <dcterms:created xsi:type="dcterms:W3CDTF">2007-07-16T19:15:49Z</dcterms:created>
  <dcterms:modified xsi:type="dcterms:W3CDTF">2020-04-14T14:56:20Z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TC018572739991</vt:lpwstr>
  </property>
</Properties>
</file>